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04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27/07/2020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27/07/2020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27/07/2020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27/07/2020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27/07/2020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27/07/2020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914400"/>
            <a:ext cx="8382000" cy="2819399"/>
          </a:xfrm>
        </p:spPr>
        <p:txBody>
          <a:bodyPr>
            <a:noAutofit/>
          </a:bodyPr>
          <a:lstStyle/>
          <a:p>
            <a:r>
              <a:rPr lang="en-US" sz="2800" dirty="0" smtClean="0">
                <a:latin typeface="Kokila" pitchFamily="34" charset="0"/>
                <a:cs typeface="Kokila" pitchFamily="34" charset="0"/>
              </a:rPr>
              <a:t>                     </a:t>
            </a:r>
            <a:r>
              <a:rPr lang="en-US" sz="2800" dirty="0" err="1" smtClean="0">
                <a:solidFill>
                  <a:schemeClr val="tx2"/>
                </a:solidFill>
                <a:latin typeface="Kokila" pitchFamily="34" charset="0"/>
                <a:cs typeface="Kokila" pitchFamily="34" charset="0"/>
              </a:rPr>
              <a:t>Ahmednagar</a:t>
            </a:r>
            <a:r>
              <a:rPr lang="en-US" sz="2800" dirty="0" smtClean="0">
                <a:solidFill>
                  <a:schemeClr val="tx2"/>
                </a:solidFill>
                <a:latin typeface="Kokila" pitchFamily="34" charset="0"/>
                <a:cs typeface="Kokila" pitchFamily="34" charset="0"/>
              </a:rPr>
              <a:t> </a:t>
            </a:r>
            <a:r>
              <a:rPr lang="en-US" sz="2800" dirty="0" err="1" smtClean="0">
                <a:solidFill>
                  <a:schemeClr val="tx2"/>
                </a:solidFill>
                <a:latin typeface="Kokila" pitchFamily="34" charset="0"/>
                <a:cs typeface="Kokila" pitchFamily="34" charset="0"/>
              </a:rPr>
              <a:t>Jilha</a:t>
            </a:r>
            <a:r>
              <a:rPr lang="en-US" sz="2800" dirty="0" smtClean="0">
                <a:solidFill>
                  <a:schemeClr val="tx2"/>
                </a:solidFill>
                <a:latin typeface="Kokila" pitchFamily="34" charset="0"/>
                <a:cs typeface="Kokila" pitchFamily="34" charset="0"/>
              </a:rPr>
              <a:t> Maratha </a:t>
            </a:r>
            <a:r>
              <a:rPr lang="en-US" sz="2800" dirty="0" err="1" smtClean="0">
                <a:solidFill>
                  <a:schemeClr val="tx2"/>
                </a:solidFill>
                <a:latin typeface="Kokila" pitchFamily="34" charset="0"/>
                <a:cs typeface="Kokila" pitchFamily="34" charset="0"/>
              </a:rPr>
              <a:t>Vidya</a:t>
            </a:r>
            <a:r>
              <a:rPr lang="en-US" sz="2800" dirty="0" smtClean="0">
                <a:solidFill>
                  <a:schemeClr val="tx2"/>
                </a:solidFill>
                <a:latin typeface="Kokila" pitchFamily="34" charset="0"/>
                <a:cs typeface="Kokila" pitchFamily="34" charset="0"/>
              </a:rPr>
              <a:t> </a:t>
            </a:r>
            <a:r>
              <a:rPr lang="en-US" sz="2800" dirty="0" err="1" smtClean="0">
                <a:solidFill>
                  <a:schemeClr val="tx2"/>
                </a:solidFill>
                <a:latin typeface="Kokila" pitchFamily="34" charset="0"/>
                <a:cs typeface="Kokila" pitchFamily="34" charset="0"/>
              </a:rPr>
              <a:t>Prasarak</a:t>
            </a:r>
            <a:r>
              <a:rPr lang="en-US" sz="2800" dirty="0" smtClean="0">
                <a:solidFill>
                  <a:schemeClr val="tx2"/>
                </a:solidFill>
                <a:latin typeface="Kokila" pitchFamily="34" charset="0"/>
                <a:cs typeface="Kokila" pitchFamily="34" charset="0"/>
              </a:rPr>
              <a:t> </a:t>
            </a:r>
            <a:r>
              <a:rPr lang="en-US" sz="2800" dirty="0" err="1" smtClean="0">
                <a:solidFill>
                  <a:schemeClr val="tx2"/>
                </a:solidFill>
                <a:latin typeface="Kokila" pitchFamily="34" charset="0"/>
                <a:cs typeface="Kokila" pitchFamily="34" charset="0"/>
              </a:rPr>
              <a:t>samaj’s</a:t>
            </a:r>
            <a:r>
              <a:rPr lang="en-US" sz="2800" dirty="0" smtClean="0">
                <a:solidFill>
                  <a:schemeClr val="tx2"/>
                </a:solidFill>
                <a:latin typeface="Kokila" pitchFamily="34" charset="0"/>
                <a:cs typeface="Kokila" pitchFamily="34" charset="0"/>
              </a:rPr>
              <a:t>  </a:t>
            </a:r>
            <a:br>
              <a:rPr lang="en-US" sz="2800" dirty="0" smtClean="0">
                <a:solidFill>
                  <a:schemeClr val="tx2"/>
                </a:solidFill>
                <a:latin typeface="Kokila" pitchFamily="34" charset="0"/>
                <a:cs typeface="Kokila" pitchFamily="34" charset="0"/>
              </a:rPr>
            </a:br>
            <a:r>
              <a:rPr lang="en-US" sz="2800" b="1" dirty="0" smtClean="0">
                <a:solidFill>
                  <a:schemeClr val="tx2"/>
                </a:solidFill>
                <a:latin typeface="Kokila" pitchFamily="34" charset="0"/>
                <a:cs typeface="Kokila" pitchFamily="34" charset="0"/>
              </a:rPr>
              <a:t>                         </a:t>
            </a:r>
            <a:r>
              <a:rPr lang="en-US" sz="2800" b="1" dirty="0" err="1" smtClean="0">
                <a:solidFill>
                  <a:schemeClr val="tx2"/>
                </a:solidFill>
                <a:latin typeface="Kokila" pitchFamily="34" charset="0"/>
                <a:cs typeface="Kokila" pitchFamily="34" charset="0"/>
              </a:rPr>
              <a:t>Shri</a:t>
            </a:r>
            <a:r>
              <a:rPr lang="en-US" sz="2800" b="1" dirty="0" smtClean="0">
                <a:solidFill>
                  <a:schemeClr val="tx2"/>
                </a:solidFill>
                <a:latin typeface="Kokila" pitchFamily="34" charset="0"/>
                <a:cs typeface="Kokila" pitchFamily="34" charset="0"/>
              </a:rPr>
              <a:t> </a:t>
            </a:r>
            <a:r>
              <a:rPr lang="en-US" sz="2800" b="1" dirty="0" err="1" smtClean="0">
                <a:solidFill>
                  <a:schemeClr val="tx2"/>
                </a:solidFill>
                <a:latin typeface="Kokila" pitchFamily="34" charset="0"/>
                <a:cs typeface="Kokila" pitchFamily="34" charset="0"/>
              </a:rPr>
              <a:t>Dhokeshwar</a:t>
            </a:r>
            <a:r>
              <a:rPr lang="en-US" sz="2800" b="1" dirty="0" smtClean="0">
                <a:solidFill>
                  <a:schemeClr val="tx2"/>
                </a:solidFill>
                <a:latin typeface="Kokila" pitchFamily="34" charset="0"/>
                <a:cs typeface="Kokila" pitchFamily="34" charset="0"/>
              </a:rPr>
              <a:t> College </a:t>
            </a:r>
            <a:r>
              <a:rPr lang="en-US" sz="2800" b="1" dirty="0" err="1" smtClean="0">
                <a:solidFill>
                  <a:schemeClr val="tx2"/>
                </a:solidFill>
                <a:latin typeface="Kokila" pitchFamily="34" charset="0"/>
                <a:cs typeface="Kokila" pitchFamily="34" charset="0"/>
              </a:rPr>
              <a:t>Takali</a:t>
            </a:r>
            <a:r>
              <a:rPr lang="en-US" sz="2800" b="1" dirty="0" smtClean="0">
                <a:solidFill>
                  <a:schemeClr val="tx2"/>
                </a:solidFill>
                <a:latin typeface="Kokila" pitchFamily="34" charset="0"/>
                <a:cs typeface="Kokila" pitchFamily="34" charset="0"/>
              </a:rPr>
              <a:t> </a:t>
            </a:r>
            <a:r>
              <a:rPr lang="en-US" sz="2800" b="1" dirty="0" err="1" smtClean="0">
                <a:solidFill>
                  <a:schemeClr val="tx2"/>
                </a:solidFill>
                <a:latin typeface="Kokila" pitchFamily="34" charset="0"/>
                <a:cs typeface="Kokila" pitchFamily="34" charset="0"/>
              </a:rPr>
              <a:t>Dhokeshwar</a:t>
            </a:r>
            <a:r>
              <a:rPr lang="en-US" sz="2800" b="1" dirty="0" smtClean="0">
                <a:solidFill>
                  <a:schemeClr val="tx2"/>
                </a:solidFill>
                <a:latin typeface="Kokila" pitchFamily="34" charset="0"/>
                <a:cs typeface="Kokila" pitchFamily="34" charset="0"/>
              </a:rPr>
              <a:t>,</a:t>
            </a:r>
            <a:br>
              <a:rPr lang="en-US" sz="2800" b="1" dirty="0" smtClean="0">
                <a:solidFill>
                  <a:schemeClr val="tx2"/>
                </a:solidFill>
                <a:latin typeface="Kokila" pitchFamily="34" charset="0"/>
                <a:cs typeface="Kokila" pitchFamily="34" charset="0"/>
              </a:rPr>
            </a:br>
            <a:r>
              <a:rPr lang="en-US" sz="2800" b="1" dirty="0" smtClean="0">
                <a:solidFill>
                  <a:schemeClr val="tx2"/>
                </a:solidFill>
                <a:latin typeface="Kokila" pitchFamily="34" charset="0"/>
                <a:cs typeface="Kokila" pitchFamily="34" charset="0"/>
              </a:rPr>
              <a:t>                    Tal. </a:t>
            </a:r>
            <a:r>
              <a:rPr lang="en-US" sz="2800" b="1" dirty="0" err="1" smtClean="0">
                <a:solidFill>
                  <a:schemeClr val="tx2"/>
                </a:solidFill>
                <a:latin typeface="Kokila" pitchFamily="34" charset="0"/>
                <a:cs typeface="Kokila" pitchFamily="34" charset="0"/>
              </a:rPr>
              <a:t>Parner</a:t>
            </a:r>
            <a:r>
              <a:rPr lang="en-US" sz="2800" b="1" dirty="0" smtClean="0">
                <a:solidFill>
                  <a:schemeClr val="tx2"/>
                </a:solidFill>
                <a:latin typeface="Kokila" pitchFamily="34" charset="0"/>
                <a:cs typeface="Kokila" pitchFamily="34" charset="0"/>
              </a:rPr>
              <a:t>, Dist. </a:t>
            </a:r>
            <a:r>
              <a:rPr lang="en-US" sz="2800" b="1" dirty="0" err="1" smtClean="0">
                <a:solidFill>
                  <a:schemeClr val="tx2"/>
                </a:solidFill>
                <a:latin typeface="Kokila" pitchFamily="34" charset="0"/>
                <a:cs typeface="Kokila" pitchFamily="34" charset="0"/>
              </a:rPr>
              <a:t>Ahmednagar</a:t>
            </a:r>
            <a:r>
              <a:rPr lang="en-US" sz="2800" b="1" dirty="0" smtClean="0">
                <a:solidFill>
                  <a:schemeClr val="tx2"/>
                </a:solidFill>
                <a:latin typeface="Kokila" pitchFamily="34" charset="0"/>
                <a:cs typeface="Kokila" pitchFamily="34" charset="0"/>
              </a:rPr>
              <a:t>- 414304</a:t>
            </a:r>
            <a:br>
              <a:rPr lang="en-US" sz="2800" b="1" dirty="0" smtClean="0">
                <a:solidFill>
                  <a:schemeClr val="tx2"/>
                </a:solidFill>
                <a:latin typeface="Kokila" pitchFamily="34" charset="0"/>
                <a:cs typeface="Kokila" pitchFamily="34" charset="0"/>
              </a:rPr>
            </a:br>
            <a:r>
              <a:rPr lang="en-US" sz="2800" b="1" dirty="0" smtClean="0">
                <a:solidFill>
                  <a:schemeClr val="tx2"/>
                </a:solidFill>
                <a:latin typeface="Kokila" pitchFamily="34" charset="0"/>
                <a:cs typeface="Kokila" pitchFamily="34" charset="0"/>
              </a:rPr>
              <a:t> Affiliated </a:t>
            </a:r>
            <a:br>
              <a:rPr lang="en-US" sz="2800" b="1" dirty="0" smtClean="0">
                <a:solidFill>
                  <a:schemeClr val="tx2"/>
                </a:solidFill>
                <a:latin typeface="Kokila" pitchFamily="34" charset="0"/>
                <a:cs typeface="Kokila" pitchFamily="34" charset="0"/>
              </a:rPr>
            </a:br>
            <a:r>
              <a:rPr lang="en-US" sz="2800" b="1" dirty="0" smtClean="0">
                <a:solidFill>
                  <a:schemeClr val="tx2"/>
                </a:solidFill>
                <a:latin typeface="Kokila" pitchFamily="34" charset="0"/>
                <a:cs typeface="Kokila" pitchFamily="34" charset="0"/>
              </a:rPr>
              <a:t> </a:t>
            </a:r>
            <a:r>
              <a:rPr lang="en-US" sz="2800" b="1" dirty="0" err="1" smtClean="0">
                <a:solidFill>
                  <a:schemeClr val="tx2"/>
                </a:solidFill>
                <a:latin typeface="Kokila" pitchFamily="34" charset="0"/>
                <a:cs typeface="Kokila" pitchFamily="34" charset="0"/>
              </a:rPr>
              <a:t>Savitribai</a:t>
            </a:r>
            <a:r>
              <a:rPr lang="en-US" sz="2800" b="1" dirty="0" smtClean="0">
                <a:solidFill>
                  <a:schemeClr val="tx2"/>
                </a:solidFill>
                <a:latin typeface="Kokila" pitchFamily="34" charset="0"/>
                <a:cs typeface="Kokila" pitchFamily="34" charset="0"/>
              </a:rPr>
              <a:t> </a:t>
            </a:r>
            <a:r>
              <a:rPr lang="en-US" sz="2800" b="1" dirty="0" err="1" smtClean="0">
                <a:solidFill>
                  <a:schemeClr val="tx2"/>
                </a:solidFill>
                <a:latin typeface="Kokila" pitchFamily="34" charset="0"/>
                <a:cs typeface="Kokila" pitchFamily="34" charset="0"/>
              </a:rPr>
              <a:t>Phule</a:t>
            </a:r>
            <a:r>
              <a:rPr lang="en-US" sz="2800" b="1" dirty="0" smtClean="0">
                <a:solidFill>
                  <a:schemeClr val="tx2"/>
                </a:solidFill>
                <a:latin typeface="Kokila" pitchFamily="34" charset="0"/>
                <a:cs typeface="Kokila" pitchFamily="34" charset="0"/>
              </a:rPr>
              <a:t>  </a:t>
            </a:r>
            <a:r>
              <a:rPr lang="en-US" sz="2800" b="1" dirty="0" err="1" smtClean="0">
                <a:solidFill>
                  <a:schemeClr val="tx2"/>
                </a:solidFill>
                <a:latin typeface="Kokila" pitchFamily="34" charset="0"/>
                <a:cs typeface="Kokila" pitchFamily="34" charset="0"/>
              </a:rPr>
              <a:t>Pune</a:t>
            </a:r>
            <a:r>
              <a:rPr lang="en-US" sz="2800" b="1" dirty="0" smtClean="0">
                <a:solidFill>
                  <a:schemeClr val="tx2"/>
                </a:solidFill>
                <a:latin typeface="Kokila" pitchFamily="34" charset="0"/>
                <a:cs typeface="Kokila" pitchFamily="34" charset="0"/>
              </a:rPr>
              <a:t>  University</a:t>
            </a:r>
            <a:endParaRPr lang="en-US" sz="2800" dirty="0">
              <a:solidFill>
                <a:schemeClr val="tx2"/>
              </a:solidFill>
            </a:endParaRPr>
          </a:p>
        </p:txBody>
      </p:sp>
      <p:sp>
        <p:nvSpPr>
          <p:cNvPr id="3" name="Subtitle 2"/>
          <p:cNvSpPr>
            <a:spLocks noGrp="1"/>
          </p:cNvSpPr>
          <p:nvPr>
            <p:ph type="subTitle" idx="1"/>
          </p:nvPr>
        </p:nvSpPr>
        <p:spPr>
          <a:xfrm>
            <a:off x="990600" y="3886200"/>
            <a:ext cx="7391400" cy="1752600"/>
          </a:xfrm>
        </p:spPr>
        <p:txBody>
          <a:bodyPr>
            <a:normAutofit fontScale="92500" lnSpcReduction="20000"/>
          </a:bodyPr>
          <a:lstStyle/>
          <a:p>
            <a:pPr>
              <a:defRPr/>
            </a:pPr>
            <a:r>
              <a:rPr lang="en-US" b="1" dirty="0" smtClean="0">
                <a:solidFill>
                  <a:schemeClr val="accent3">
                    <a:lumMod val="75000"/>
                  </a:schemeClr>
                </a:solidFill>
                <a:latin typeface="Kokila" pitchFamily="34" charset="0"/>
                <a:cs typeface="Kokila" pitchFamily="34" charset="0"/>
              </a:rPr>
              <a:t>History</a:t>
            </a:r>
            <a:r>
              <a:rPr lang="mr-IN" b="1" dirty="0" smtClean="0">
                <a:solidFill>
                  <a:schemeClr val="accent3">
                    <a:lumMod val="75000"/>
                  </a:schemeClr>
                </a:solidFill>
                <a:latin typeface="Kokila" pitchFamily="34" charset="0"/>
                <a:cs typeface="Kokila" pitchFamily="34" charset="0"/>
              </a:rPr>
              <a:t> of Maratha</a:t>
            </a:r>
            <a:r>
              <a:rPr lang="en-US" b="1" dirty="0" smtClean="0">
                <a:solidFill>
                  <a:schemeClr val="accent3">
                    <a:lumMod val="75000"/>
                  </a:schemeClr>
                </a:solidFill>
                <a:latin typeface="Kokila" pitchFamily="34" charset="0"/>
                <a:cs typeface="Kokila" pitchFamily="34" charset="0"/>
              </a:rPr>
              <a:t> </a:t>
            </a:r>
            <a:r>
              <a:rPr lang="en-US" dirty="0" smtClean="0">
                <a:solidFill>
                  <a:schemeClr val="accent3">
                    <a:lumMod val="75000"/>
                  </a:schemeClr>
                </a:solidFill>
                <a:latin typeface="Kokila" pitchFamily="34" charset="0"/>
                <a:cs typeface="Kokila" pitchFamily="34" charset="0"/>
              </a:rPr>
              <a:t>( </a:t>
            </a:r>
            <a:r>
              <a:rPr lang="mr-IN" b="1" dirty="0" smtClean="0">
                <a:solidFill>
                  <a:schemeClr val="accent3">
                    <a:lumMod val="75000"/>
                  </a:schemeClr>
                </a:solidFill>
                <a:latin typeface="Kokila" pitchFamily="34" charset="0"/>
                <a:cs typeface="Kokila" pitchFamily="34" charset="0"/>
              </a:rPr>
              <a:t>मराठ्यांचा इतिहास</a:t>
            </a:r>
            <a:r>
              <a:rPr lang="mr-IN" b="1" dirty="0" smtClean="0">
                <a:solidFill>
                  <a:schemeClr val="accent3">
                    <a:lumMod val="75000"/>
                  </a:schemeClr>
                </a:solidFill>
                <a:latin typeface="Kokila" pitchFamily="34" charset="0"/>
                <a:cs typeface="Kokila" pitchFamily="34" charset="0"/>
              </a:rPr>
              <a:t>)</a:t>
            </a:r>
            <a:endParaRPr lang="en-US" b="1" dirty="0" smtClean="0">
              <a:solidFill>
                <a:schemeClr val="accent3">
                  <a:lumMod val="75000"/>
                </a:schemeClr>
              </a:solidFill>
              <a:latin typeface="Kokila" pitchFamily="34" charset="0"/>
              <a:cs typeface="Kokila" pitchFamily="34" charset="0"/>
            </a:endParaRPr>
          </a:p>
          <a:p>
            <a:pPr>
              <a:defRPr/>
            </a:pPr>
            <a:r>
              <a:rPr lang="en-US" b="1" dirty="0" smtClean="0"/>
              <a:t> </a:t>
            </a:r>
            <a:r>
              <a:rPr lang="en-US" b="1" dirty="0" smtClean="0">
                <a:solidFill>
                  <a:srgbClr val="002060"/>
                </a:solidFill>
              </a:rPr>
              <a:t>Sources and Rise of the Maratha </a:t>
            </a:r>
            <a:r>
              <a:rPr lang="en-US" b="1" dirty="0" smtClean="0">
                <a:solidFill>
                  <a:srgbClr val="002060"/>
                </a:solidFill>
              </a:rPr>
              <a:t>Power</a:t>
            </a:r>
            <a:r>
              <a:rPr lang="en-US" dirty="0" smtClean="0">
                <a:solidFill>
                  <a:srgbClr val="002060"/>
                </a:solidFill>
                <a:latin typeface="Kokila" pitchFamily="34" charset="0"/>
                <a:cs typeface="Kokila" pitchFamily="34" charset="0"/>
              </a:rPr>
              <a:t>(</a:t>
            </a:r>
            <a:r>
              <a:rPr lang="mr-IN" dirty="0" smtClean="0">
                <a:solidFill>
                  <a:srgbClr val="002060"/>
                </a:solidFill>
                <a:latin typeface="Kokila" pitchFamily="34" charset="0"/>
                <a:cs typeface="Kokila" pitchFamily="34" charset="0"/>
              </a:rPr>
              <a:t> </a:t>
            </a:r>
            <a:r>
              <a:rPr lang="mr-IN" dirty="0" smtClean="0">
                <a:solidFill>
                  <a:srgbClr val="002060"/>
                </a:solidFill>
                <a:latin typeface="Kokila" pitchFamily="34" charset="0"/>
                <a:cs typeface="Kokila" pitchFamily="34" charset="0"/>
              </a:rPr>
              <a:t>मराठा सत्तेचा </a:t>
            </a:r>
            <a:r>
              <a:rPr lang="mr-IN" dirty="0" smtClean="0">
                <a:solidFill>
                  <a:srgbClr val="002060"/>
                </a:solidFill>
                <a:latin typeface="Kokila" pitchFamily="34" charset="0"/>
                <a:cs typeface="Kokila" pitchFamily="34" charset="0"/>
              </a:rPr>
              <a:t>उदय आणि  मराठा इतिहासाची साधने)</a:t>
            </a:r>
            <a:endParaRPr lang="mr-IN" dirty="0" smtClean="0">
              <a:solidFill>
                <a:srgbClr val="002060"/>
              </a:solidFill>
              <a:latin typeface="Kokila" pitchFamily="34" charset="0"/>
              <a:cs typeface="Kokila" pitchFamily="34" charset="0"/>
            </a:endParaRPr>
          </a:p>
          <a:p>
            <a:pPr>
              <a:defRPr/>
            </a:pPr>
            <a:r>
              <a:rPr lang="en-US" b="1" dirty="0" smtClean="0">
                <a:solidFill>
                  <a:srgbClr val="C00000"/>
                </a:solidFill>
                <a:latin typeface="Kokila" pitchFamily="34" charset="0"/>
                <a:cs typeface="Kokila" pitchFamily="34" charset="0"/>
              </a:rPr>
              <a:t>                                    </a:t>
            </a:r>
            <a:r>
              <a:rPr lang="mr-IN" b="1" dirty="0" smtClean="0">
                <a:solidFill>
                  <a:srgbClr val="C00000"/>
                </a:solidFill>
                <a:latin typeface="Kokila" pitchFamily="34" charset="0"/>
                <a:cs typeface="Kokila" pitchFamily="34" charset="0"/>
              </a:rPr>
              <a:t>-श्री प्रकाश गावित (सहाय्यक </a:t>
            </a:r>
            <a:r>
              <a:rPr lang="mr-IN" b="1" dirty="0" smtClean="0">
                <a:solidFill>
                  <a:srgbClr val="C00000"/>
                </a:solidFill>
                <a:latin typeface="Kokila" pitchFamily="34" charset="0"/>
                <a:cs typeface="Kokila" pitchFamily="34" charset="0"/>
              </a:rPr>
              <a:t>प्राध्यापक)</a:t>
            </a:r>
            <a:endParaRPr lang="en-US" b="1" dirty="0" smtClean="0">
              <a:solidFill>
                <a:srgbClr val="C00000"/>
              </a:solidFill>
            </a:endParaRPr>
          </a:p>
          <a:p>
            <a:endParaRPr lang="en-US" dirty="0"/>
          </a:p>
        </p:txBody>
      </p:sp>
      <p:pic>
        <p:nvPicPr>
          <p:cNvPr id="4" name="Picture 3" descr="Description: 2"/>
          <p:cNvPicPr>
            <a:picLocks noChangeAspect="1" noChangeArrowheads="1"/>
          </p:cNvPicPr>
          <p:nvPr/>
        </p:nvPicPr>
        <p:blipFill>
          <a:blip r:embed="rId2" cstate="print"/>
          <a:srcRect/>
          <a:stretch>
            <a:fillRect/>
          </a:stretch>
        </p:blipFill>
        <p:spPr bwMode="auto">
          <a:xfrm>
            <a:off x="533400" y="1066800"/>
            <a:ext cx="1492250" cy="14716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r-IN" b="1" dirty="0" smtClean="0">
                <a:solidFill>
                  <a:srgbClr val="C00000"/>
                </a:solidFill>
                <a:latin typeface="Kokila" pitchFamily="34" charset="0"/>
                <a:cs typeface="Kokila" pitchFamily="34" charset="0"/>
              </a:rPr>
              <a:t>मराठ्यांच्या इतिहासाची साधने</a:t>
            </a:r>
            <a:br>
              <a:rPr lang="mr-IN" b="1" dirty="0" smtClean="0">
                <a:solidFill>
                  <a:srgbClr val="C00000"/>
                </a:solidFill>
                <a:latin typeface="Kokila" pitchFamily="34" charset="0"/>
                <a:cs typeface="Kokila" pitchFamily="34" charset="0"/>
              </a:rPr>
            </a:br>
            <a:r>
              <a:rPr lang="mr-IN" sz="4000" b="1" dirty="0" smtClean="0">
                <a:solidFill>
                  <a:srgbClr val="C00000"/>
                </a:solidFill>
                <a:latin typeface="Kokila" pitchFamily="34" charset="0"/>
                <a:cs typeface="Kokila" pitchFamily="34" charset="0"/>
              </a:rPr>
              <a:t>अ) शिवकालीन वाड्मयीन साधने  </a:t>
            </a:r>
            <a:endParaRPr lang="en-US" sz="4000" b="1" dirty="0">
              <a:solidFill>
                <a:srgbClr val="C00000"/>
              </a:solidFill>
              <a:latin typeface="Kokila" pitchFamily="34" charset="0"/>
              <a:cs typeface="Kokila" pitchFamily="34" charset="0"/>
            </a:endParaRPr>
          </a:p>
        </p:txBody>
      </p:sp>
      <p:sp>
        <p:nvSpPr>
          <p:cNvPr id="3" name="Content Placeholder 2"/>
          <p:cNvSpPr>
            <a:spLocks noGrp="1"/>
          </p:cNvSpPr>
          <p:nvPr>
            <p:ph idx="1"/>
          </p:nvPr>
        </p:nvSpPr>
        <p:spPr/>
        <p:txBody>
          <a:bodyPr>
            <a:normAutofit fontScale="92500" lnSpcReduction="20000"/>
          </a:bodyPr>
          <a:lstStyle/>
          <a:p>
            <a:r>
              <a:rPr lang="mr-IN" dirty="0" smtClean="0">
                <a:solidFill>
                  <a:srgbClr val="7030A0"/>
                </a:solidFill>
                <a:latin typeface="Kokila" pitchFamily="34" charset="0"/>
                <a:cs typeface="Kokila" pitchFamily="34" charset="0"/>
              </a:rPr>
              <a:t>शिवाजी महाराजांचा </a:t>
            </a:r>
            <a:r>
              <a:rPr lang="mr-IN" dirty="0" smtClean="0">
                <a:solidFill>
                  <a:srgbClr val="7030A0"/>
                </a:solidFill>
                <a:latin typeface="Kokila" pitchFamily="34" charset="0"/>
                <a:cs typeface="Kokila" pitchFamily="34" charset="0"/>
              </a:rPr>
              <a:t>कार्यांचा प्रचंड व्याप </a:t>
            </a:r>
            <a:r>
              <a:rPr lang="mr-IN" dirty="0" smtClean="0">
                <a:solidFill>
                  <a:srgbClr val="7030A0"/>
                </a:solidFill>
                <a:latin typeface="Kokila" pitchFamily="34" charset="0"/>
                <a:cs typeface="Kokila" pitchFamily="34" charset="0"/>
              </a:rPr>
              <a:t>होता परंतु शिवकालातील अस्सल कागदपत्रे काळाच्या ओघात नष्ट झली आहेत</a:t>
            </a:r>
          </a:p>
          <a:p>
            <a:r>
              <a:rPr lang="mr-IN" dirty="0" smtClean="0">
                <a:solidFill>
                  <a:srgbClr val="7030A0"/>
                </a:solidFill>
                <a:latin typeface="Kokila" pitchFamily="34" charset="0"/>
                <a:cs typeface="Kokila" pitchFamily="34" charset="0"/>
              </a:rPr>
              <a:t>१६८९ मध्ये झुल्फिकारखानाने रायगडावरील प्रचंड मोठा दप्तरखाना जाळला </a:t>
            </a:r>
          </a:p>
          <a:p>
            <a:r>
              <a:rPr lang="mr-IN" sz="3500" b="1" dirty="0" smtClean="0">
                <a:solidFill>
                  <a:srgbClr val="7030A0"/>
                </a:solidFill>
                <a:latin typeface="Kokila" pitchFamily="34" charset="0"/>
                <a:cs typeface="Kokila" pitchFamily="34" charset="0"/>
              </a:rPr>
              <a:t>संस्कृत साधने </a:t>
            </a:r>
          </a:p>
          <a:p>
            <a:pPr marL="514350" indent="-514350">
              <a:buFont typeface="+mj-lt"/>
              <a:buAutoNum type="arabicPeriod"/>
            </a:pPr>
            <a:r>
              <a:rPr lang="mr-IN" b="1" dirty="0" smtClean="0">
                <a:solidFill>
                  <a:srgbClr val="7030A0"/>
                </a:solidFill>
                <a:latin typeface="Kokila" pitchFamily="34" charset="0"/>
                <a:cs typeface="Kokila" pitchFamily="34" charset="0"/>
              </a:rPr>
              <a:t>शिवभारत:- </a:t>
            </a:r>
            <a:r>
              <a:rPr lang="mr-IN" dirty="0" smtClean="0">
                <a:solidFill>
                  <a:srgbClr val="7030A0"/>
                </a:solidFill>
                <a:latin typeface="Kokila" pitchFamily="34" charset="0"/>
                <a:cs typeface="Kokila" pitchFamily="34" charset="0"/>
              </a:rPr>
              <a:t>कवी परमानंद या ग्रंथात मालोजी-शहाजी ते १६६१ दक्षिण कोकण विजयापर्यंत इतिहास सांगितला आहे. हा ग्रंथ स.म. दिवेकर यांनी १९२७ साली संपादित केला सून यात ३२ अध्याय ९ श्लोक आहेत.तत्कालीन शहरे, रूढी परंपरा, जातीव्यवस्था, तसेच १६३० च्या दुष्काळाचे वर्णन दिसते.</a:t>
            </a:r>
          </a:p>
          <a:p>
            <a:pPr marL="514350" indent="-514350">
              <a:buFont typeface="+mj-lt"/>
              <a:buAutoNum type="arabicPeriod"/>
            </a:pPr>
            <a:r>
              <a:rPr lang="mr-IN" b="1" dirty="0" smtClean="0">
                <a:solidFill>
                  <a:srgbClr val="7030A0"/>
                </a:solidFill>
                <a:latin typeface="Kokila" pitchFamily="34" charset="0"/>
                <a:cs typeface="Kokila" pitchFamily="34" charset="0"/>
              </a:rPr>
              <a:t>राधामाधावाविलासचम्पू:-</a:t>
            </a:r>
            <a:r>
              <a:rPr lang="mr-IN" dirty="0" smtClean="0">
                <a:solidFill>
                  <a:srgbClr val="7030A0"/>
                </a:solidFill>
                <a:latin typeface="Kokila" pitchFamily="34" charset="0"/>
                <a:cs typeface="Kokila" pitchFamily="34" charset="0"/>
              </a:rPr>
              <a:t>जयराम पिंड्ये यांनी १६५३-५४ च्या सुमारास बंगलोर मुक्कामी शहाजी राज्याच्या दरबारी लिहिला. शोध वि.का. राजवाडे १९३० साली                                                                         पुढे.....</a:t>
            </a:r>
          </a:p>
          <a:p>
            <a:pPr marL="514350" indent="-514350">
              <a:buNone/>
            </a:pPr>
            <a:endParaRPr lang="mr-IN" dirty="0" smtClean="0">
              <a:solidFill>
                <a:srgbClr val="7030A0"/>
              </a:solidFill>
              <a:latin typeface="Kokila" pitchFamily="34" charset="0"/>
              <a:cs typeface="Kokila" pitchFamily="34" charset="0"/>
            </a:endParaRPr>
          </a:p>
          <a:p>
            <a:pPr marL="514350" indent="-514350">
              <a:buFont typeface="+mj-lt"/>
              <a:buAutoNum type="arabicPeriod"/>
            </a:pPr>
            <a:endParaRPr lang="en-US" dirty="0">
              <a:solidFill>
                <a:srgbClr val="7030A0"/>
              </a:solidFill>
              <a:latin typeface="Kokila" pitchFamily="34" charset="0"/>
              <a:cs typeface="Kokil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r-IN" dirty="0" smtClean="0">
                <a:solidFill>
                  <a:srgbClr val="7030A0"/>
                </a:solidFill>
                <a:latin typeface="Kokila" pitchFamily="34" charset="0"/>
                <a:cs typeface="Kokila" pitchFamily="34" charset="0"/>
              </a:rPr>
              <a:t/>
            </a:r>
            <a:br>
              <a:rPr lang="mr-IN" dirty="0" smtClean="0">
                <a:solidFill>
                  <a:srgbClr val="7030A0"/>
                </a:solidFill>
                <a:latin typeface="Kokila" pitchFamily="34" charset="0"/>
                <a:cs typeface="Kokila" pitchFamily="34" charset="0"/>
              </a:rPr>
            </a:br>
            <a:r>
              <a:rPr lang="mr-IN" b="1" dirty="0" smtClean="0">
                <a:solidFill>
                  <a:srgbClr val="C00000"/>
                </a:solidFill>
                <a:latin typeface="Kokila" pitchFamily="34" charset="0"/>
                <a:cs typeface="Kokila" pitchFamily="34" charset="0"/>
              </a:rPr>
              <a:t>संस्कृत </a:t>
            </a:r>
            <a:r>
              <a:rPr lang="mr-IN" b="1" dirty="0" smtClean="0">
                <a:solidFill>
                  <a:srgbClr val="C00000"/>
                </a:solidFill>
                <a:latin typeface="Kokila" pitchFamily="34" charset="0"/>
                <a:cs typeface="Kokila" pitchFamily="34" charset="0"/>
              </a:rPr>
              <a:t>साधने </a:t>
            </a:r>
            <a:r>
              <a:rPr lang="mr-IN" dirty="0" smtClean="0">
                <a:solidFill>
                  <a:srgbClr val="7030A0"/>
                </a:solidFill>
                <a:latin typeface="Kokila" pitchFamily="34" charset="0"/>
                <a:cs typeface="Kokila" pitchFamily="34" charset="0"/>
              </a:rPr>
              <a:t/>
            </a:r>
            <a:br>
              <a:rPr lang="mr-IN" dirty="0" smtClean="0">
                <a:solidFill>
                  <a:srgbClr val="7030A0"/>
                </a:solidFill>
                <a:latin typeface="Kokila" pitchFamily="34" charset="0"/>
                <a:cs typeface="Kokila" pitchFamily="34" charset="0"/>
              </a:rPr>
            </a:br>
            <a:endParaRPr lang="en-US" dirty="0"/>
          </a:p>
        </p:txBody>
      </p:sp>
      <p:sp>
        <p:nvSpPr>
          <p:cNvPr id="3" name="Content Placeholder 2"/>
          <p:cNvSpPr>
            <a:spLocks noGrp="1"/>
          </p:cNvSpPr>
          <p:nvPr>
            <p:ph idx="1"/>
          </p:nvPr>
        </p:nvSpPr>
        <p:spPr/>
        <p:txBody>
          <a:bodyPr>
            <a:normAutofit fontScale="47500" lnSpcReduction="20000"/>
          </a:bodyPr>
          <a:lstStyle/>
          <a:p>
            <a:pPr marL="514350" indent="-514350">
              <a:buFont typeface="+mj-lt"/>
              <a:buAutoNum type="arabicPeriod"/>
            </a:pPr>
            <a:r>
              <a:rPr lang="mr-IN" sz="5100" b="1" dirty="0" smtClean="0">
                <a:solidFill>
                  <a:srgbClr val="7030A0"/>
                </a:solidFill>
                <a:latin typeface="Kokila" pitchFamily="34" charset="0"/>
                <a:cs typeface="Kokila" pitchFamily="34" charset="0"/>
              </a:rPr>
              <a:t>पर्णालपर्वतग्रहानाख्यान</a:t>
            </a:r>
            <a:r>
              <a:rPr lang="mr-IN" sz="5100" dirty="0" smtClean="0">
                <a:solidFill>
                  <a:srgbClr val="7030A0"/>
                </a:solidFill>
                <a:latin typeface="Kokila" pitchFamily="34" charset="0"/>
                <a:cs typeface="Kokila" pitchFamily="34" charset="0"/>
              </a:rPr>
              <a:t>: पन्हाळा विजय हा काव्याचा विषय असून या काव्याचा कर्ता जयराम पिंड्ये आहेत. १६७४ साली शिवाजी महाराजांनी पुन्हा पन्हाळा जिंकला त्याचे वर्णन व प्रतापराव गुजर  व बहलोलखान याचातील उम्रानीची लढाई पर्यंत वर्णन- संशोधक स.म. दिवेकर  </a:t>
            </a:r>
          </a:p>
          <a:p>
            <a:pPr marL="514350" indent="-514350">
              <a:buFont typeface="+mj-lt"/>
              <a:buAutoNum type="arabicPeriod"/>
            </a:pPr>
            <a:r>
              <a:rPr lang="mr-IN" sz="5100" b="1" dirty="0" smtClean="0">
                <a:solidFill>
                  <a:srgbClr val="7030A0"/>
                </a:solidFill>
                <a:latin typeface="Kokila" pitchFamily="34" charset="0"/>
                <a:cs typeface="Kokila" pitchFamily="34" charset="0"/>
              </a:rPr>
              <a:t>अनुपुराण:- </a:t>
            </a:r>
            <a:r>
              <a:rPr lang="mr-IN" sz="5100" dirty="0" smtClean="0">
                <a:solidFill>
                  <a:srgbClr val="7030A0"/>
                </a:solidFill>
                <a:latin typeface="Kokila" pitchFamily="34" charset="0"/>
                <a:cs typeface="Kokila" pitchFamily="34" charset="0"/>
              </a:rPr>
              <a:t>कवी परमानंद  यात शहाजीराजे पासून संभाजीराजे पर्यंत इतिहास दिला आहे १९५२ साली बडोदा ओरिएन्टल इनस्टीटूट ने प्रसिद्ध, शेजावाल्काराचे मते हे काव्य परमानंदाचा नातू गोविदाने रचले </a:t>
            </a:r>
          </a:p>
          <a:p>
            <a:pPr marL="514350" indent="-514350">
              <a:buFont typeface="+mj-lt"/>
              <a:buAutoNum type="arabicPeriod"/>
            </a:pPr>
            <a:r>
              <a:rPr lang="mr-IN" sz="5100" b="1" dirty="0" smtClean="0">
                <a:solidFill>
                  <a:srgbClr val="7030A0"/>
                </a:solidFill>
                <a:latin typeface="Kokila" pitchFamily="34" charset="0"/>
                <a:cs typeface="Kokila" pitchFamily="34" charset="0"/>
              </a:rPr>
              <a:t>शिवराज्याभिषेक कल्पतरू:- </a:t>
            </a:r>
            <a:r>
              <a:rPr lang="mr-IN" sz="5100" dirty="0" smtClean="0">
                <a:solidFill>
                  <a:srgbClr val="7030A0"/>
                </a:solidFill>
                <a:latin typeface="Kokila" pitchFamily="34" charset="0"/>
                <a:cs typeface="Kokila" pitchFamily="34" charset="0"/>
              </a:rPr>
              <a:t>अनिरुद्ध सरस्वती याने काव्यग्रंथ रचला असून यात २३४ श्लोक आहेत. या काव्याचा विषय गागा भटने केलेला वेदोक्त राज्याभिषेक कसा चुकीचा आहे व निश्चाल्पुरीचा तांत्रिक राज्याभिषेक कसा योग्य आहे हे सांगणार ग्रंथ.</a:t>
            </a:r>
          </a:p>
          <a:p>
            <a:pPr marL="514350" indent="-514350">
              <a:buFont typeface="+mj-lt"/>
              <a:buAutoNum type="arabicPeriod"/>
            </a:pPr>
            <a:r>
              <a:rPr lang="mr-IN" sz="5100" b="1" dirty="0" smtClean="0">
                <a:solidFill>
                  <a:srgbClr val="7030A0"/>
                </a:solidFill>
                <a:latin typeface="Kokila" pitchFamily="34" charset="0"/>
                <a:cs typeface="Kokila" pitchFamily="34" charset="0"/>
              </a:rPr>
              <a:t>राज्यव्यवहार कोश:-   </a:t>
            </a:r>
            <a:r>
              <a:rPr lang="mr-IN" sz="5100" dirty="0" smtClean="0">
                <a:solidFill>
                  <a:srgbClr val="7030A0"/>
                </a:solidFill>
                <a:latin typeface="Kokila" pitchFamily="34" charset="0"/>
                <a:cs typeface="Kokila" pitchFamily="34" charset="0"/>
              </a:rPr>
              <a:t>फारसी भाषेचे आक्रमण दूर करण्यासाठी शिवाजी महाराजाच्या आदेशानुसार </a:t>
            </a:r>
            <a:r>
              <a:rPr lang="mr-IN" sz="5100" b="1" i="1" u="sng" dirty="0" smtClean="0">
                <a:solidFill>
                  <a:srgbClr val="7030A0"/>
                </a:solidFill>
                <a:latin typeface="Kokila" pitchFamily="34" charset="0"/>
                <a:cs typeface="Kokila" pitchFamily="34" charset="0"/>
              </a:rPr>
              <a:t>रघुनाथ नारायण हणमंते यांच्या देखरेखीखाली धुंडिराज लक्ष्मण व्यास </a:t>
            </a:r>
            <a:r>
              <a:rPr lang="mr-IN" sz="5100" dirty="0" smtClean="0">
                <a:solidFill>
                  <a:srgbClr val="7030A0"/>
                </a:solidFill>
                <a:latin typeface="Kokila" pitchFamily="34" charset="0"/>
                <a:cs typeface="Kokila" pitchFamily="34" charset="0"/>
              </a:rPr>
              <a:t>यांनी या ग्रंथाची रचना केली.या ग्रंतावरून शिवकालीन सामाजिक,राजकीय, व आर्थिक परिस्थितीवर प्रकाश टाकता येतो </a:t>
            </a:r>
            <a:endParaRPr lang="mr-IN" sz="5100" dirty="0" smtClean="0">
              <a:solidFill>
                <a:srgbClr val="7030A0"/>
              </a:solidFill>
              <a:latin typeface="Kokila" pitchFamily="34" charset="0"/>
              <a:cs typeface="Kokila" pitchFamily="34" charset="0"/>
            </a:endParaRP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r-IN" dirty="0" smtClean="0">
                <a:solidFill>
                  <a:srgbClr val="7030A0"/>
                </a:solidFill>
                <a:latin typeface="Kokila" pitchFamily="34" charset="0"/>
                <a:cs typeface="Kokila" pitchFamily="34" charset="0"/>
              </a:rPr>
              <a:t/>
            </a:r>
            <a:br>
              <a:rPr lang="mr-IN" dirty="0" smtClean="0">
                <a:solidFill>
                  <a:srgbClr val="7030A0"/>
                </a:solidFill>
                <a:latin typeface="Kokila" pitchFamily="34" charset="0"/>
                <a:cs typeface="Kokila" pitchFamily="34" charset="0"/>
              </a:rPr>
            </a:br>
            <a:r>
              <a:rPr lang="mr-IN" b="1" dirty="0" smtClean="0">
                <a:solidFill>
                  <a:srgbClr val="C00000"/>
                </a:solidFill>
                <a:latin typeface="Kokila" pitchFamily="34" charset="0"/>
                <a:cs typeface="Kokila" pitchFamily="34" charset="0"/>
              </a:rPr>
              <a:t>संस्कृत </a:t>
            </a:r>
            <a:r>
              <a:rPr lang="mr-IN" b="1" dirty="0" smtClean="0">
                <a:solidFill>
                  <a:srgbClr val="C00000"/>
                </a:solidFill>
                <a:latin typeface="Kokila" pitchFamily="34" charset="0"/>
                <a:cs typeface="Kokila" pitchFamily="34" charset="0"/>
              </a:rPr>
              <a:t>साधने </a:t>
            </a:r>
            <a:r>
              <a:rPr lang="mr-IN" dirty="0" smtClean="0">
                <a:solidFill>
                  <a:srgbClr val="7030A0"/>
                </a:solidFill>
                <a:latin typeface="Kokila" pitchFamily="34" charset="0"/>
                <a:cs typeface="Kokila" pitchFamily="34" charset="0"/>
              </a:rPr>
              <a:t/>
            </a:r>
            <a:br>
              <a:rPr lang="mr-IN" dirty="0" smtClean="0">
                <a:solidFill>
                  <a:srgbClr val="7030A0"/>
                </a:solidFill>
                <a:latin typeface="Kokila" pitchFamily="34" charset="0"/>
                <a:cs typeface="Kokila" pitchFamily="34" charset="0"/>
              </a:rPr>
            </a:br>
            <a:endParaRPr lang="en-US" dirty="0"/>
          </a:p>
        </p:txBody>
      </p:sp>
      <p:sp>
        <p:nvSpPr>
          <p:cNvPr id="3" name="Content Placeholder 2"/>
          <p:cNvSpPr>
            <a:spLocks noGrp="1"/>
          </p:cNvSpPr>
          <p:nvPr>
            <p:ph idx="1"/>
          </p:nvPr>
        </p:nvSpPr>
        <p:spPr/>
        <p:txBody>
          <a:bodyPr>
            <a:normAutofit fontScale="92500"/>
          </a:bodyPr>
          <a:lstStyle/>
          <a:p>
            <a:pPr marL="514350" indent="-514350">
              <a:buFont typeface="+mj-lt"/>
              <a:buAutoNum type="arabicPeriod"/>
            </a:pPr>
            <a:r>
              <a:rPr lang="mr-IN" b="1" dirty="0" smtClean="0">
                <a:solidFill>
                  <a:srgbClr val="7030A0"/>
                </a:solidFill>
                <a:latin typeface="Kokila" pitchFamily="34" charset="0"/>
                <a:cs typeface="Kokila" pitchFamily="34" charset="0"/>
              </a:rPr>
              <a:t>राजारामचरितम: </a:t>
            </a:r>
            <a:r>
              <a:rPr lang="mr-IN" dirty="0" smtClean="0">
                <a:solidFill>
                  <a:srgbClr val="7030A0"/>
                </a:solidFill>
                <a:latin typeface="Kokila" pitchFamily="34" charset="0"/>
                <a:cs typeface="Kokila" pitchFamily="34" charset="0"/>
              </a:rPr>
              <a:t>केशव पंडित यांनी सन १६९० साली लिहिला असून यात छ. राजारामाचा जिंजीचा प्रवास वर्णन केला आहे.</a:t>
            </a:r>
          </a:p>
          <a:p>
            <a:pPr marL="514350" indent="-514350">
              <a:buFont typeface="+mj-lt"/>
              <a:buAutoNum type="arabicPeriod"/>
            </a:pPr>
            <a:r>
              <a:rPr lang="mr-IN" b="1" dirty="0" smtClean="0">
                <a:solidFill>
                  <a:srgbClr val="7030A0"/>
                </a:solidFill>
                <a:latin typeface="Kokila" pitchFamily="34" charset="0"/>
                <a:cs typeface="Kokila" pitchFamily="34" charset="0"/>
              </a:rPr>
              <a:t>विश्वगुणदर्शन:- </a:t>
            </a:r>
            <a:r>
              <a:rPr lang="mr-IN" dirty="0" smtClean="0">
                <a:solidFill>
                  <a:srgbClr val="7030A0"/>
                </a:solidFill>
                <a:latin typeface="Kokila" pitchFamily="34" charset="0"/>
                <a:cs typeface="Kokila" pitchFamily="34" charset="0"/>
              </a:rPr>
              <a:t>कर्नाटकातील पंडित व्यंकटधावरी यांनी १७व्या शतकात लिहिला असून यात महाराष्ट्रातील लोकजीवनाच्या वर्गाची माहिती मिळते </a:t>
            </a:r>
          </a:p>
          <a:p>
            <a:pPr marL="514350" indent="-514350">
              <a:buFont typeface="+mj-lt"/>
              <a:buAutoNum type="arabicPeriod"/>
            </a:pPr>
            <a:r>
              <a:rPr lang="mr-IN" b="1" dirty="0" smtClean="0">
                <a:solidFill>
                  <a:srgbClr val="7030A0"/>
                </a:solidFill>
                <a:latin typeface="Kokila" pitchFamily="34" charset="0"/>
                <a:cs typeface="Kokila" pitchFamily="34" charset="0"/>
              </a:rPr>
              <a:t>शिवकाव्य:- </a:t>
            </a:r>
            <a:r>
              <a:rPr lang="mr-IN" dirty="0" smtClean="0">
                <a:solidFill>
                  <a:srgbClr val="7030A0"/>
                </a:solidFill>
                <a:latin typeface="Kokila" pitchFamily="34" charset="0"/>
                <a:cs typeface="Kokila" pitchFamily="34" charset="0"/>
              </a:rPr>
              <a:t>संकर्षण सकळकळे  लिहिलेला ग्रंथ असून हा कवी शिवाजी महाराजाच्या समकालीन असावा या ग्रंथात अतिरंजित माहिती दिली आहे, जावळी प्रकरण, अफजल प्रसंग, उत्तर कोकण मोहीम या घटना वर्णन केल्या आहेत </a:t>
            </a:r>
          </a:p>
          <a:p>
            <a:pPr marL="514350" indent="-514350">
              <a:buFont typeface="+mj-lt"/>
              <a:buAutoNum type="arabicPeriod"/>
            </a:pPr>
            <a:r>
              <a:rPr lang="mr-IN" dirty="0" smtClean="0">
                <a:solidFill>
                  <a:srgbClr val="7030A0"/>
                </a:solidFill>
                <a:latin typeface="Kokila" pitchFamily="34" charset="0"/>
                <a:cs typeface="Kokila" pitchFamily="34" charset="0"/>
              </a:rPr>
              <a:t>बुधभूषण, करणग्रंथ आणि शिवाक्रोदय(गागाभट), शिवकाव्य (कवी पुरुषोत्तम)</a:t>
            </a:r>
            <a:endParaRPr lang="mr-IN" dirty="0" smtClean="0">
              <a:solidFill>
                <a:srgbClr val="7030A0"/>
              </a:solidFill>
              <a:latin typeface="Kokila" pitchFamily="34" charset="0"/>
              <a:cs typeface="Kokila" pitchFamily="34" charset="0"/>
            </a:endParaRP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r-IN" dirty="0" smtClean="0">
                <a:solidFill>
                  <a:srgbClr val="7030A0"/>
                </a:solidFill>
                <a:latin typeface="Kokila" pitchFamily="34" charset="0"/>
                <a:cs typeface="Kokila" pitchFamily="34" charset="0"/>
              </a:rPr>
              <a:t/>
            </a:r>
            <a:br>
              <a:rPr lang="mr-IN" dirty="0" smtClean="0">
                <a:solidFill>
                  <a:srgbClr val="7030A0"/>
                </a:solidFill>
                <a:latin typeface="Kokila" pitchFamily="34" charset="0"/>
                <a:cs typeface="Kokila" pitchFamily="34" charset="0"/>
              </a:rPr>
            </a:br>
            <a:r>
              <a:rPr lang="mr-IN" b="1" dirty="0" smtClean="0">
                <a:solidFill>
                  <a:srgbClr val="C00000"/>
                </a:solidFill>
                <a:latin typeface="Kokila" pitchFamily="34" charset="0"/>
                <a:cs typeface="Kokila" pitchFamily="34" charset="0"/>
              </a:rPr>
              <a:t>मराठी  </a:t>
            </a:r>
            <a:r>
              <a:rPr lang="mr-IN" b="1" dirty="0" smtClean="0">
                <a:solidFill>
                  <a:srgbClr val="C00000"/>
                </a:solidFill>
                <a:latin typeface="Kokila" pitchFamily="34" charset="0"/>
                <a:cs typeface="Kokila" pitchFamily="34" charset="0"/>
              </a:rPr>
              <a:t>साधने </a:t>
            </a:r>
            <a:r>
              <a:rPr lang="mr-IN" b="1" dirty="0" smtClean="0">
                <a:solidFill>
                  <a:srgbClr val="7030A0"/>
                </a:solidFill>
                <a:latin typeface="Kokila" pitchFamily="34" charset="0"/>
                <a:cs typeface="Kokila" pitchFamily="34" charset="0"/>
              </a:rPr>
              <a:t/>
            </a:r>
            <a:br>
              <a:rPr lang="mr-IN" b="1" dirty="0" smtClean="0">
                <a:solidFill>
                  <a:srgbClr val="7030A0"/>
                </a:solidFill>
                <a:latin typeface="Kokila" pitchFamily="34" charset="0"/>
                <a:cs typeface="Kokila" pitchFamily="34" charset="0"/>
              </a:rPr>
            </a:br>
            <a:endParaRPr lang="en-US" b="1" dirty="0"/>
          </a:p>
        </p:txBody>
      </p:sp>
      <p:sp>
        <p:nvSpPr>
          <p:cNvPr id="3" name="Content Placeholder 2"/>
          <p:cNvSpPr>
            <a:spLocks noGrp="1"/>
          </p:cNvSpPr>
          <p:nvPr>
            <p:ph idx="1"/>
          </p:nvPr>
        </p:nvSpPr>
        <p:spPr/>
        <p:txBody>
          <a:bodyPr>
            <a:normAutofit fontScale="92500"/>
          </a:bodyPr>
          <a:lstStyle/>
          <a:p>
            <a:r>
              <a:rPr lang="mr-IN" dirty="0" smtClean="0">
                <a:solidFill>
                  <a:srgbClr val="7030A0"/>
                </a:solidFill>
                <a:latin typeface="Kokila" pitchFamily="34" charset="0"/>
                <a:cs typeface="Kokila" pitchFamily="34" charset="0"/>
              </a:rPr>
              <a:t>मराठी साधनामध्ये मराठी कागदपत्रे, बखरी, शकावल्या, आज्ञापत्रे, पोवाडे,  संत ग्रंथ इ.</a:t>
            </a:r>
          </a:p>
          <a:p>
            <a:pPr marL="514350" indent="-514350">
              <a:buFont typeface="+mj-lt"/>
              <a:buAutoNum type="arabicPeriod"/>
            </a:pPr>
            <a:r>
              <a:rPr lang="mr-IN" b="1" dirty="0" smtClean="0">
                <a:solidFill>
                  <a:srgbClr val="7030A0"/>
                </a:solidFill>
                <a:latin typeface="Kokila" pitchFamily="34" charset="0"/>
                <a:cs typeface="Kokila" pitchFamily="34" charset="0"/>
              </a:rPr>
              <a:t>शकावल्या:</a:t>
            </a:r>
            <a:r>
              <a:rPr lang="mr-IN" dirty="0" smtClean="0">
                <a:solidFill>
                  <a:srgbClr val="7030A0"/>
                </a:solidFill>
                <a:latin typeface="Kokila" pitchFamily="34" charset="0"/>
                <a:cs typeface="Kokila" pitchFamily="34" charset="0"/>
              </a:rPr>
              <a:t>- शिवकाळात काही प्रसिद्ध घराण्यात ऐतिहासिक घटना स्मरणाने लिहून ठेवण्याची पद्धत होती त्यास शकावली असे म्हणतात. तवारिका (महत्वपूर्ण घटना नोंद) वरून मराठ्यांनी शकावली पद्धत रूढ केली </a:t>
            </a:r>
          </a:p>
          <a:p>
            <a:pPr marL="514350" indent="-514350">
              <a:buNone/>
            </a:pPr>
            <a:r>
              <a:rPr lang="mr-IN" dirty="0" smtClean="0">
                <a:solidFill>
                  <a:srgbClr val="7030A0"/>
                </a:solidFill>
                <a:latin typeface="Kokila" pitchFamily="34" charset="0"/>
                <a:cs typeface="Kokila" pitchFamily="34" charset="0"/>
              </a:rPr>
              <a:t>अ) </a:t>
            </a:r>
            <a:r>
              <a:rPr lang="mr-IN" b="1" dirty="0" smtClean="0">
                <a:solidFill>
                  <a:srgbClr val="7030A0"/>
                </a:solidFill>
                <a:latin typeface="Kokila" pitchFamily="34" charset="0"/>
                <a:cs typeface="Kokila" pitchFamily="34" charset="0"/>
              </a:rPr>
              <a:t>जेधे शकावली</a:t>
            </a:r>
            <a:r>
              <a:rPr lang="mr-IN" dirty="0" smtClean="0">
                <a:solidFill>
                  <a:srgbClr val="7030A0"/>
                </a:solidFill>
                <a:latin typeface="Kokila" pitchFamily="34" charset="0"/>
                <a:cs typeface="Kokila" pitchFamily="34" charset="0"/>
              </a:rPr>
              <a:t>:-ही शकावली प्रथम दर्जाची माहिती देते. शिवाजी महाराजाच्या जन्मकाळ शके १५५१ फाल्गुन वद्य तृतीया शुक्रवार हि अचूक तारीख (१९ फेब्रुवारी १६३०) याच शकावालीने महाराष्ट्राला दिली आहे .      </a:t>
            </a:r>
            <a:endParaRPr lang="mr-IN" dirty="0" smtClean="0">
              <a:solidFill>
                <a:srgbClr val="7030A0"/>
              </a:solidFill>
              <a:latin typeface="Kokila" pitchFamily="34" charset="0"/>
              <a:cs typeface="Kokila" pitchFamily="34" charset="0"/>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r-IN" b="1" dirty="0" smtClean="0">
                <a:solidFill>
                  <a:srgbClr val="C00000"/>
                </a:solidFill>
                <a:latin typeface="Kokila" pitchFamily="34" charset="0"/>
                <a:cs typeface="Kokila" pitchFamily="34" charset="0"/>
              </a:rPr>
              <a:t/>
            </a:r>
            <a:br>
              <a:rPr lang="mr-IN" b="1" dirty="0" smtClean="0">
                <a:solidFill>
                  <a:srgbClr val="C00000"/>
                </a:solidFill>
                <a:latin typeface="Kokila" pitchFamily="34" charset="0"/>
                <a:cs typeface="Kokila" pitchFamily="34" charset="0"/>
              </a:rPr>
            </a:br>
            <a:r>
              <a:rPr lang="mr-IN" b="1" dirty="0" smtClean="0">
                <a:solidFill>
                  <a:srgbClr val="C00000"/>
                </a:solidFill>
                <a:latin typeface="Kokila" pitchFamily="34" charset="0"/>
                <a:cs typeface="Kokila" pitchFamily="34" charset="0"/>
              </a:rPr>
              <a:t>मराठी  </a:t>
            </a:r>
            <a:r>
              <a:rPr lang="mr-IN" b="1" dirty="0" smtClean="0">
                <a:solidFill>
                  <a:srgbClr val="C00000"/>
                </a:solidFill>
                <a:latin typeface="Kokila" pitchFamily="34" charset="0"/>
                <a:cs typeface="Kokila" pitchFamily="34" charset="0"/>
              </a:rPr>
              <a:t>साधने </a:t>
            </a:r>
            <a:r>
              <a:rPr lang="mr-IN" b="1" dirty="0" smtClean="0">
                <a:solidFill>
                  <a:srgbClr val="7030A0"/>
                </a:solidFill>
                <a:latin typeface="Kokila" pitchFamily="34" charset="0"/>
                <a:cs typeface="Kokila" pitchFamily="34" charset="0"/>
              </a:rPr>
              <a:t/>
            </a:r>
            <a:br>
              <a:rPr lang="mr-IN" b="1" dirty="0" smtClean="0">
                <a:solidFill>
                  <a:srgbClr val="7030A0"/>
                </a:solidFill>
                <a:latin typeface="Kokila" pitchFamily="34" charset="0"/>
                <a:cs typeface="Kokila" pitchFamily="34" charset="0"/>
              </a:rPr>
            </a:b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mr-IN" b="1" dirty="0" smtClean="0">
                <a:solidFill>
                  <a:srgbClr val="7030A0"/>
                </a:solidFill>
                <a:latin typeface="Kokila" pitchFamily="34" charset="0"/>
                <a:cs typeface="Kokila" pitchFamily="34" charset="0"/>
              </a:rPr>
              <a:t>आज्ञापत्र: </a:t>
            </a:r>
            <a:r>
              <a:rPr lang="mr-IN" dirty="0" smtClean="0">
                <a:solidFill>
                  <a:srgbClr val="7030A0"/>
                </a:solidFill>
                <a:latin typeface="Kokila" pitchFamily="34" charset="0"/>
                <a:cs typeface="Kokila" pitchFamily="34" charset="0"/>
              </a:rPr>
              <a:t>हा ग्रंथ प्रधान रामचंद्र पंडित  अमात्य यांनी १७१५ च्या सुमारास लिहिला. या ग्रंथात शिवरायांची राजनीती, व राज्यव्यवस्था सांगितली आहे. यात  राजा व मंत्र्यांची कर्तव्य, वतनदार, वृत्ती, गडकोट, आरमार, या विषयावर चर्चा केली आहे. १८७५-76 साली हा ग्रंथ ‘विविध ज्ञान विस्तार’  मासिकात प्रकाशित झाला. डॉ. व.दि. राव म्हणतात “आज्ञापत्रात शिवकालीन राजनीतीचे उत्कृष्ठ प्रतिबिंब दृष्टीस पडते.” </a:t>
            </a:r>
          </a:p>
          <a:p>
            <a:pPr marL="514350" indent="-514350">
              <a:buFont typeface="+mj-lt"/>
              <a:buAutoNum type="arabicPeriod"/>
            </a:pPr>
            <a:r>
              <a:rPr lang="mr-IN" b="1" dirty="0" smtClean="0">
                <a:solidFill>
                  <a:srgbClr val="7030A0"/>
                </a:solidFill>
                <a:latin typeface="Kokila" pitchFamily="34" charset="0"/>
                <a:cs typeface="Kokila" pitchFamily="34" charset="0"/>
              </a:rPr>
              <a:t>बखरी:- </a:t>
            </a:r>
            <a:r>
              <a:rPr lang="mr-IN" dirty="0" smtClean="0">
                <a:solidFill>
                  <a:srgbClr val="7030A0"/>
                </a:solidFill>
                <a:latin typeface="Kokila" pitchFamily="34" charset="0"/>
                <a:cs typeface="Kokila" pitchFamily="34" charset="0"/>
              </a:rPr>
              <a:t>शिवकालावर प्रकाश टाकणाऱ्या अनेक बखरी असल्या तरी प्रत्यक्ष शिवाजी महाराजाच्या काळात एकही बखर लिहिली नाही.</a:t>
            </a:r>
          </a:p>
          <a:p>
            <a:pPr marL="514350" indent="-514350">
              <a:buNone/>
            </a:pPr>
            <a:r>
              <a:rPr lang="mr-IN" dirty="0" smtClean="0">
                <a:solidFill>
                  <a:srgbClr val="7030A0"/>
                </a:solidFill>
                <a:latin typeface="Kokila" pitchFamily="34" charset="0"/>
                <a:cs typeface="Kokila" pitchFamily="34" charset="0"/>
              </a:rPr>
              <a:t>अ) सभासद बखर;- शिवकालावर प्रकाश टाकणारे अत्यंत महत्वाची सभासद बखर मानली जाते या बखरीचा कर्ता कृष्णाजी अनंत सभासद होय तो छ. राजारामाच्या पदरी होता. राजारामाच्या आज्ञेने १६९७ मध्ये लिहिली. यात शिवाजीची राज्यव्यवस्था, महत्वाचे प्रसंग वर्णन केले आहेत. </a:t>
            </a:r>
            <a:r>
              <a:rPr lang="mr-IN" dirty="0" smtClean="0">
                <a:solidFill>
                  <a:srgbClr val="7030A0"/>
                </a:solidFill>
                <a:latin typeface="Kokila" pitchFamily="34" charset="0"/>
                <a:cs typeface="Kokila" pitchFamily="34" charset="0"/>
              </a:rPr>
              <a:t/>
            </a:r>
            <a:br>
              <a:rPr lang="mr-IN" dirty="0" smtClean="0">
                <a:solidFill>
                  <a:srgbClr val="7030A0"/>
                </a:solidFill>
                <a:latin typeface="Kokila" pitchFamily="34" charset="0"/>
                <a:cs typeface="Kokila" pitchFamily="34" charset="0"/>
              </a:rPr>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r-IN" b="1" dirty="0" smtClean="0">
                <a:solidFill>
                  <a:srgbClr val="C00000"/>
                </a:solidFill>
                <a:latin typeface="Kokila" pitchFamily="34" charset="0"/>
                <a:cs typeface="Kokila" pitchFamily="34" charset="0"/>
              </a:rPr>
              <a:t/>
            </a:r>
            <a:br>
              <a:rPr lang="mr-IN" b="1" dirty="0" smtClean="0">
                <a:solidFill>
                  <a:srgbClr val="C00000"/>
                </a:solidFill>
                <a:latin typeface="Kokila" pitchFamily="34" charset="0"/>
                <a:cs typeface="Kokila" pitchFamily="34" charset="0"/>
              </a:rPr>
            </a:br>
            <a:r>
              <a:rPr lang="mr-IN" b="1" dirty="0" smtClean="0">
                <a:solidFill>
                  <a:srgbClr val="C00000"/>
                </a:solidFill>
                <a:latin typeface="Kokila" pitchFamily="34" charset="0"/>
                <a:cs typeface="Kokila" pitchFamily="34" charset="0"/>
              </a:rPr>
              <a:t>मराठी  </a:t>
            </a:r>
            <a:r>
              <a:rPr lang="mr-IN" b="1" dirty="0" smtClean="0">
                <a:solidFill>
                  <a:srgbClr val="C00000"/>
                </a:solidFill>
                <a:latin typeface="Kokila" pitchFamily="34" charset="0"/>
                <a:cs typeface="Kokila" pitchFamily="34" charset="0"/>
              </a:rPr>
              <a:t>साधने </a:t>
            </a:r>
            <a:r>
              <a:rPr lang="mr-IN" b="1" dirty="0" smtClean="0">
                <a:solidFill>
                  <a:srgbClr val="7030A0"/>
                </a:solidFill>
                <a:latin typeface="Kokila" pitchFamily="34" charset="0"/>
                <a:cs typeface="Kokila" pitchFamily="34" charset="0"/>
              </a:rPr>
              <a:t/>
            </a:r>
            <a:br>
              <a:rPr lang="mr-IN" b="1" dirty="0" smtClean="0">
                <a:solidFill>
                  <a:srgbClr val="7030A0"/>
                </a:solidFill>
                <a:latin typeface="Kokila" pitchFamily="34" charset="0"/>
                <a:cs typeface="Kokila" pitchFamily="34" charset="0"/>
              </a:rPr>
            </a:br>
            <a:endParaRPr lang="en-US" dirty="0"/>
          </a:p>
        </p:txBody>
      </p:sp>
      <p:sp>
        <p:nvSpPr>
          <p:cNvPr id="3" name="Content Placeholder 2"/>
          <p:cNvSpPr>
            <a:spLocks noGrp="1"/>
          </p:cNvSpPr>
          <p:nvPr>
            <p:ph idx="1"/>
          </p:nvPr>
        </p:nvSpPr>
        <p:spPr/>
        <p:txBody>
          <a:bodyPr/>
          <a:lstStyle/>
          <a:p>
            <a:pPr>
              <a:buNone/>
            </a:pPr>
            <a:r>
              <a:rPr lang="mr-IN" b="1" dirty="0" smtClean="0">
                <a:solidFill>
                  <a:srgbClr val="002060"/>
                </a:solidFill>
                <a:latin typeface="Kokila" pitchFamily="34" charset="0"/>
                <a:cs typeface="Kokila" pitchFamily="34" charset="0"/>
              </a:rPr>
              <a:t>ब) श्री शिवछत्रपती ९१ कलमी बखर:-</a:t>
            </a:r>
          </a:p>
          <a:p>
            <a:pPr>
              <a:buNone/>
            </a:pPr>
            <a:r>
              <a:rPr lang="mr-IN" b="1" dirty="0" smtClean="0">
                <a:solidFill>
                  <a:srgbClr val="002060"/>
                </a:solidFill>
                <a:latin typeface="Kokila" pitchFamily="34" charset="0"/>
                <a:cs typeface="Kokila" pitchFamily="34" charset="0"/>
              </a:rPr>
              <a:t>क) चिटणीस बखर </a:t>
            </a:r>
          </a:p>
          <a:p>
            <a:pPr>
              <a:buNone/>
            </a:pPr>
            <a:r>
              <a:rPr lang="mr-IN" b="1" dirty="0" smtClean="0">
                <a:solidFill>
                  <a:srgbClr val="002060"/>
                </a:solidFill>
                <a:latin typeface="Kokila" pitchFamily="34" charset="0"/>
                <a:cs typeface="Kokila" pitchFamily="34" charset="0"/>
              </a:rPr>
              <a:t>ड) चित्रगुप्ताची बखर </a:t>
            </a:r>
          </a:p>
          <a:p>
            <a:pPr>
              <a:buNone/>
            </a:pPr>
            <a:r>
              <a:rPr lang="mr-IN" b="1" dirty="0" smtClean="0">
                <a:solidFill>
                  <a:srgbClr val="002060"/>
                </a:solidFill>
                <a:latin typeface="Kokila" pitchFamily="34" charset="0"/>
                <a:cs typeface="Kokila" pitchFamily="34" charset="0"/>
              </a:rPr>
              <a:t>इ) दलपतरायची बखर </a:t>
            </a:r>
          </a:p>
          <a:p>
            <a:pPr>
              <a:buNone/>
            </a:pPr>
            <a:r>
              <a:rPr lang="mr-IN" b="1" dirty="0" smtClean="0">
                <a:solidFill>
                  <a:srgbClr val="002060"/>
                </a:solidFill>
                <a:latin typeface="Kokila" pitchFamily="34" charset="0"/>
                <a:cs typeface="Kokila" pitchFamily="34" charset="0"/>
              </a:rPr>
              <a:t>फ) शिवदिग्विजय बखर;   </a:t>
            </a:r>
            <a:r>
              <a:rPr lang="mr-IN" b="1" dirty="0" smtClean="0">
                <a:solidFill>
                  <a:srgbClr val="002060"/>
                </a:solidFill>
                <a:latin typeface="Kokila" pitchFamily="34" charset="0"/>
                <a:cs typeface="Kokila" pitchFamily="34" charset="0"/>
              </a:rPr>
              <a:t/>
            </a:r>
            <a:br>
              <a:rPr lang="mr-IN" b="1" dirty="0" smtClean="0">
                <a:solidFill>
                  <a:srgbClr val="002060"/>
                </a:solidFill>
                <a:latin typeface="Kokila" pitchFamily="34" charset="0"/>
                <a:cs typeface="Kokila" pitchFamily="34" charset="0"/>
              </a:rPr>
            </a:br>
            <a:endParaRPr lang="en-US" dirty="0">
              <a:solidFill>
                <a:srgbClr val="00206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596</Words>
  <Application>Microsoft Office PowerPoint</Application>
  <PresentationFormat>On-screen Show (4:3)</PresentationFormat>
  <Paragraphs>34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Ahmednagar Jilha Maratha Vidya Prasarak samaj’s                            Shri Dhokeshwar College Takali Dhokeshwar,                     Tal. Parner, Dist. Ahmednagar- 414304  Affiliated   Savitribai Phule  Pune  University</vt:lpstr>
      <vt:lpstr>मराठ्यांच्या इतिहासाची साधने अ) शिवकालीन वाड्मयीन साधने  </vt:lpstr>
      <vt:lpstr> संस्कृत साधने  </vt:lpstr>
      <vt:lpstr> संस्कृत साधने  </vt:lpstr>
      <vt:lpstr> मराठी  साधने  </vt:lpstr>
      <vt:lpstr> मराठी  साधने  </vt:lpstr>
      <vt:lpstr> मराठी  साधने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Ahmednagar Jilha Maratha Vidya Prasarak samaj’s                            Shri Dhokeshwar College Takali Dhokeshwar,                     Tal. Parner, Dist. Ahmednagar- 414304  Affiliated   Savitribai Phule  Pune  University</dc:title>
  <dc:creator>Prakash</dc:creator>
  <cp:lastModifiedBy>Prakash Gavit</cp:lastModifiedBy>
  <cp:revision>3</cp:revision>
  <dcterms:created xsi:type="dcterms:W3CDTF">2006-08-16T00:00:00Z</dcterms:created>
  <dcterms:modified xsi:type="dcterms:W3CDTF">2020-07-27T17:12:34Z</dcterms:modified>
</cp:coreProperties>
</file>