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8" r:id="rId1"/>
    <p:sldMasterId id="2147483726" r:id="rId2"/>
  </p:sldMasterIdLst>
  <p:notesMasterIdLst>
    <p:notesMasterId r:id="rId13"/>
  </p:notesMasterIdLst>
  <p:sldIdLst>
    <p:sldId id="310" r:id="rId3"/>
    <p:sldId id="274" r:id="rId4"/>
    <p:sldId id="275" r:id="rId5"/>
    <p:sldId id="282" r:id="rId6"/>
    <p:sldId id="311" r:id="rId7"/>
    <p:sldId id="312" r:id="rId8"/>
    <p:sldId id="273" r:id="rId9"/>
    <p:sldId id="314" r:id="rId10"/>
    <p:sldId id="315" r:id="rId11"/>
    <p:sldId id="319" r:id="rId1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3D5C04"/>
    <a:srgbClr val="6DF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6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E02E063-FA51-4B97-9D3A-300D4DFB89C5}" type="datetimeFigureOut">
              <a:rPr lang="en-IN" smtClean="0"/>
              <a:t>01-10-2020</a:t>
            </a:fld>
            <a:endParaRPr lang="en-IN"/>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0BA5A20-BC32-4416-BFE9-200480BDE6E2}" type="slidenum">
              <a:rPr lang="en-IN" smtClean="0"/>
              <a:t>‹#›</a:t>
            </a:fld>
            <a:endParaRPr lang="en-IN"/>
          </a:p>
        </p:txBody>
      </p:sp>
    </p:spTree>
    <p:extLst>
      <p:ext uri="{BB962C8B-B14F-4D97-AF65-F5344CB8AC3E}">
        <p14:creationId xmlns:p14="http://schemas.microsoft.com/office/powerpoint/2010/main" val="412216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BA5A20-BC32-4416-BFE9-200480BDE6E2}" type="slidenum">
              <a:rPr lang="en-IN" smtClean="0"/>
              <a:t>1</a:t>
            </a:fld>
            <a:endParaRPr lang="en-IN"/>
          </a:p>
        </p:txBody>
      </p:sp>
    </p:spTree>
    <p:extLst>
      <p:ext uri="{BB962C8B-B14F-4D97-AF65-F5344CB8AC3E}">
        <p14:creationId xmlns:p14="http://schemas.microsoft.com/office/powerpoint/2010/main" val="133040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IN" dirty="0"/>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IN" smtClean="0"/>
              <a:t>‹#›</a:t>
            </a:fld>
            <a:endParaRPr lang="en-IN"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36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273586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71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10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869033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42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70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104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4983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D8BD707-D9CF-40AE-B4C6-C98DA3205C09}" type="datetimeFigureOut">
              <a:rPr lang="en-US" smtClean="0"/>
              <a:t>10/1/2020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IN"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6F15528-21DE-4FAA-801E-634DDDAF4B2B}" type="slidenum">
              <a:rPr lang="en-IN" smtClean="0"/>
              <a:t>‹#›</a:t>
            </a:fld>
            <a:endParaRPr lang="en-IN" dirty="0"/>
          </a:p>
        </p:txBody>
      </p:sp>
    </p:spTree>
    <p:extLst>
      <p:ext uri="{BB962C8B-B14F-4D97-AF65-F5344CB8AC3E}">
        <p14:creationId xmlns:p14="http://schemas.microsoft.com/office/powerpoint/2010/main" val="263063724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327323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98520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IN" dirty="0"/>
          </a:p>
        </p:txBody>
      </p:sp>
      <p:sp>
        <p:nvSpPr>
          <p:cNvPr id="6" name="Slide Number Placeholder 5"/>
          <p:cNvSpPr>
            <a:spLocks noGrp="1"/>
          </p:cNvSpPr>
          <p:nvPr>
            <p:ph type="sldNum" sz="quarter" idx="12"/>
          </p:nvPr>
        </p:nvSpPr>
        <p:spPr>
          <a:xfrm>
            <a:off x="8604504" y="5211060"/>
            <a:ext cx="2112264" cy="228600"/>
          </a:xfrm>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249712879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333209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2994082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3847735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3299111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IN"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6F15528-21DE-4FAA-801E-634DDDAF4B2B}" type="slidenum">
              <a:rPr lang="en-IN" smtClean="0"/>
              <a:t>‹#›</a:t>
            </a:fld>
            <a:endParaRPr lang="en-IN"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7933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D8BD707-D9CF-40AE-B4C6-C98DA3205C09}" type="datetimeFigureOut">
              <a:rPr lang="en-US" smtClean="0"/>
              <a:t>10/1/2020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IN"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6F15528-21DE-4FAA-801E-634DDDAF4B2B}" type="slidenum">
              <a:rPr lang="en-IN" smtClean="0"/>
              <a:t>‹#›</a:t>
            </a:fld>
            <a:endParaRPr lang="en-IN"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605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3597222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145603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68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406985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87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76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251430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50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dirty="0"/>
          </a:p>
        </p:txBody>
      </p:sp>
    </p:spTree>
    <p:extLst>
      <p:ext uri="{BB962C8B-B14F-4D97-AF65-F5344CB8AC3E}">
        <p14:creationId xmlns:p14="http://schemas.microsoft.com/office/powerpoint/2010/main" val="19661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10/1/2020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IN" smtClean="0"/>
              <a:t>‹#›</a:t>
            </a:fld>
            <a:endParaRPr lang="en-IN" dirty="0"/>
          </a:p>
        </p:txBody>
      </p:sp>
    </p:spTree>
    <p:extLst>
      <p:ext uri="{BB962C8B-B14F-4D97-AF65-F5344CB8AC3E}">
        <p14:creationId xmlns:p14="http://schemas.microsoft.com/office/powerpoint/2010/main" val="9021170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D8BD707-D9CF-40AE-B4C6-C98DA3205C09}" type="datetimeFigureOut">
              <a:rPr lang="en-US" smtClean="0"/>
              <a:t>10/1/2020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N"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6F15528-21DE-4FAA-801E-634DDDAF4B2B}" type="slidenum">
              <a:rPr lang="en-IN" smtClean="0"/>
              <a:t>‹#›</a:t>
            </a:fld>
            <a:endParaRPr lang="en-IN" dirty="0"/>
          </a:p>
        </p:txBody>
      </p:sp>
    </p:spTree>
    <p:extLst>
      <p:ext uri="{BB962C8B-B14F-4D97-AF65-F5344CB8AC3E}">
        <p14:creationId xmlns:p14="http://schemas.microsoft.com/office/powerpoint/2010/main" val="359681700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FAA370-C051-47E8-B966-B6073283873E}"/>
              </a:ext>
            </a:extLst>
          </p:cNvPr>
          <p:cNvSpPr txBox="1"/>
          <p:nvPr/>
        </p:nvSpPr>
        <p:spPr>
          <a:xfrm>
            <a:off x="1562100" y="174734"/>
            <a:ext cx="9067800" cy="1200329"/>
          </a:xfrm>
          <a:prstGeom prst="rect">
            <a:avLst/>
          </a:prstGeom>
          <a:noFill/>
          <a:effectLst>
            <a:innerShdw blurRad="63500" dist="50800" dir="5400000">
              <a:prstClr val="black">
                <a:alpha val="50000"/>
              </a:prstClr>
            </a:innerShdw>
          </a:effectLst>
        </p:spPr>
        <p:txBody>
          <a:bodyPr wrap="square">
            <a:spAutoFit/>
          </a:bodyPr>
          <a:lstStyle/>
          <a:p>
            <a:pPr algn="ctr">
              <a:defRPr/>
            </a:pPr>
            <a:r>
              <a:rPr lang="en-US" sz="2000" i="1" dirty="0">
                <a:solidFill>
                  <a:srgbClr val="FF0000"/>
                </a:solidFill>
                <a:latin typeface="Franklin Gothic Heavy" panose="020B0903020102020204" pitchFamily="34" charset="0"/>
              </a:rPr>
              <a:t>Ahemdnagar Jilha Maratha vidya Prasarak Samaj's</a:t>
            </a:r>
          </a:p>
          <a:p>
            <a:pPr algn="ctr">
              <a:defRPr/>
            </a:pPr>
            <a:r>
              <a:rPr lang="en-US" sz="3200" b="1" dirty="0">
                <a:solidFill>
                  <a:srgbClr val="7030A0"/>
                </a:solidFill>
                <a:latin typeface="Franklin Gothic Heavy" panose="020B0903020102020204" pitchFamily="34" charset="0"/>
                <a:cs typeface="Times New Roman" panose="02020603050405020304" pitchFamily="18" charset="0"/>
              </a:rPr>
              <a:t>Shri Dhokewshar College  Takali Dhokeashwar</a:t>
            </a:r>
          </a:p>
          <a:p>
            <a:pPr algn="ctr">
              <a:defRPr/>
            </a:pPr>
            <a:r>
              <a:rPr lang="en-US" sz="2000" b="1" dirty="0">
                <a:solidFill>
                  <a:srgbClr val="FF0000"/>
                </a:solidFill>
                <a:latin typeface="Franklin Gothic Heavy" panose="020B0903020102020204" pitchFamily="34" charset="0"/>
              </a:rPr>
              <a:t>Tal. PARNER, Dist. Ahmednagar (MS) India</a:t>
            </a:r>
          </a:p>
        </p:txBody>
      </p:sp>
      <p:sp>
        <p:nvSpPr>
          <p:cNvPr id="5" name="TextBox 4">
            <a:extLst>
              <a:ext uri="{FF2B5EF4-FFF2-40B4-BE49-F238E27FC236}">
                <a16:creationId xmlns:a16="http://schemas.microsoft.com/office/drawing/2014/main" id="{C3EAFF71-535E-446F-9FC3-70BCE351BABD}"/>
              </a:ext>
            </a:extLst>
          </p:cNvPr>
          <p:cNvSpPr txBox="1"/>
          <p:nvPr/>
        </p:nvSpPr>
        <p:spPr>
          <a:xfrm>
            <a:off x="4420791" y="5920683"/>
            <a:ext cx="3274219" cy="507831"/>
          </a:xfrm>
          <a:prstGeom prst="rect">
            <a:avLst/>
          </a:prstGeom>
          <a:noFill/>
        </p:spPr>
        <p:txBody>
          <a:bodyPr wrap="square">
            <a:spAutoFit/>
          </a:bodyPr>
          <a:lstStyle/>
          <a:p>
            <a:pPr algn="ctr">
              <a:defRPr/>
            </a:pPr>
            <a:r>
              <a:rPr lang="en-US" sz="2700" b="1" dirty="0">
                <a:ln w="11430"/>
                <a:solidFill>
                  <a:srgbClr val="002060"/>
                </a:solidFill>
                <a:effectLst>
                  <a:outerShdw blurRad="50800" dist="39000" dir="5460000" algn="tl">
                    <a:srgbClr val="000000">
                      <a:alpha val="38000"/>
                    </a:srgbClr>
                  </a:outerShdw>
                </a:effectLst>
                <a:latin typeface="Bodoni MT Black" pitchFamily="18" charset="0"/>
              </a:rPr>
              <a:t>Presentation by,</a:t>
            </a:r>
          </a:p>
        </p:txBody>
      </p:sp>
      <p:pic>
        <p:nvPicPr>
          <p:cNvPr id="2056" name="Picture 6">
            <a:extLst>
              <a:ext uri="{FF2B5EF4-FFF2-40B4-BE49-F238E27FC236}">
                <a16:creationId xmlns:a16="http://schemas.microsoft.com/office/drawing/2014/main" id="{5411214A-E3FC-4D91-A110-F62E6A2C4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334001"/>
            <a:ext cx="1420008" cy="154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a:extLst>
              <a:ext uri="{FF2B5EF4-FFF2-40B4-BE49-F238E27FC236}">
                <a16:creationId xmlns:a16="http://schemas.microsoft.com/office/drawing/2014/main" id="{B74CD7BB-D55E-48CD-9432-4449726A1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352312"/>
            <a:ext cx="1333500" cy="158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979F2EA-2895-4BB3-8F06-00A90BA92268}"/>
              </a:ext>
            </a:extLst>
          </p:cNvPr>
          <p:cNvSpPr/>
          <p:nvPr/>
        </p:nvSpPr>
        <p:spPr>
          <a:xfrm>
            <a:off x="4892516" y="6307045"/>
            <a:ext cx="2330766" cy="369332"/>
          </a:xfrm>
          <a:prstGeom prst="rect">
            <a:avLst/>
          </a:prstGeom>
        </p:spPr>
        <p:txBody>
          <a:bodyPr wrap="none">
            <a:spAutoFit/>
          </a:bodyPr>
          <a:lstStyle/>
          <a:p>
            <a:pPr algn="ctr">
              <a:defRPr/>
            </a:pPr>
            <a:r>
              <a:rPr lang="en-US"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Asst.Prof.Zaware R.P</a:t>
            </a:r>
            <a:endParaRPr lang="en-US" b="1" dirty="0">
              <a:ln w="18000">
                <a:solidFill>
                  <a:schemeClr val="accent5">
                    <a:lumMod val="75000"/>
                  </a:schemeClr>
                </a:solidFill>
                <a:prstDash val="solid"/>
                <a:miter lim="800000"/>
              </a:ln>
              <a:solidFill>
                <a:srgbClr val="FFFF00"/>
              </a:solidFill>
              <a:effectLst>
                <a:outerShdw blurRad="25500" dist="23000" dir="7020000" algn="tl">
                  <a:srgbClr val="000000">
                    <a:alpha val="50000"/>
                  </a:srgbClr>
                </a:outerShdw>
              </a:effectLst>
              <a:latin typeface="Times New Roman" panose="02020603050405020304" pitchFamily="18" charset="0"/>
              <a:cs typeface="Times New Roman" pitchFamily="18" charset="0"/>
            </a:endParaRPr>
          </a:p>
        </p:txBody>
      </p:sp>
      <p:pic>
        <p:nvPicPr>
          <p:cNvPr id="11" name="Picture 10">
            <a:extLst>
              <a:ext uri="{FF2B5EF4-FFF2-40B4-BE49-F238E27FC236}">
                <a16:creationId xmlns:a16="http://schemas.microsoft.com/office/drawing/2014/main" id="{C1764B5D-5335-4A7B-82E5-FD97339BF240}"/>
              </a:ext>
            </a:extLst>
          </p:cNvPr>
          <p:cNvPicPr>
            <a:picLocks noChangeAspect="1"/>
          </p:cNvPicPr>
          <p:nvPr/>
        </p:nvPicPr>
        <p:blipFill rotWithShape="1">
          <a:blip r:embed="rId5">
            <a:extLst>
              <a:ext uri="{28A0092B-C50C-407E-A947-70E740481C1C}">
                <a14:useLocalDpi xmlns:a14="http://schemas.microsoft.com/office/drawing/2010/main" val="0"/>
              </a:ext>
            </a:extLst>
          </a:blip>
          <a:srcRect l="13889" t="52330" r="6943" b="30309"/>
          <a:stretch/>
        </p:blipFill>
        <p:spPr>
          <a:xfrm>
            <a:off x="1524000" y="1375062"/>
            <a:ext cx="9144000" cy="4111338"/>
          </a:xfrm>
          <a:prstGeom prst="rect">
            <a:avLst/>
          </a:prstGeom>
        </p:spPr>
      </p:pic>
      <p:sp>
        <p:nvSpPr>
          <p:cNvPr id="17" name="Rectangle 16">
            <a:extLst>
              <a:ext uri="{FF2B5EF4-FFF2-40B4-BE49-F238E27FC236}">
                <a16:creationId xmlns:a16="http://schemas.microsoft.com/office/drawing/2014/main" id="{5F44FDB5-CEA7-48B7-8013-B3CAAFB9B188}"/>
              </a:ext>
            </a:extLst>
          </p:cNvPr>
          <p:cNvSpPr/>
          <p:nvPr/>
        </p:nvSpPr>
        <p:spPr>
          <a:xfrm>
            <a:off x="3276600" y="5420380"/>
            <a:ext cx="5943600" cy="523220"/>
          </a:xfrm>
          <a:prstGeom prst="rect">
            <a:avLst/>
          </a:prstGeom>
        </p:spPr>
        <p:txBody>
          <a:bodyPr wrap="square">
            <a:spAutoFit/>
          </a:bodyPr>
          <a:lstStyle/>
          <a:p>
            <a:r>
              <a:rPr lang="en-IN" sz="2800" b="1" spc="-10" dirty="0">
                <a:solidFill>
                  <a:srgbClr val="FF0000"/>
                </a:solidFill>
                <a:latin typeface="Franklin Gothic Heavy" panose="020B0903020102020204" pitchFamily="34" charset="0"/>
                <a:cs typeface="Carlito"/>
              </a:rPr>
              <a:t>Plant </a:t>
            </a:r>
            <a:r>
              <a:rPr lang="en-IN" sz="2800" b="1" spc="-5" dirty="0">
                <a:solidFill>
                  <a:srgbClr val="FF0000"/>
                </a:solidFill>
                <a:latin typeface="Franklin Gothic Heavy" panose="020B0903020102020204" pitchFamily="34" charset="0"/>
                <a:cs typeface="Carlito"/>
              </a:rPr>
              <a:t>Morphology  And Anatomy</a:t>
            </a:r>
            <a:endParaRPr lang="en-IN" sz="2800" dirty="0">
              <a:solidFill>
                <a:srgbClr val="FF0000"/>
              </a:solidFill>
              <a:latin typeface="Franklin Gothic Heavy" panose="020B0903020102020204" pitchFamily="34" charset="0"/>
            </a:endParaRPr>
          </a:p>
        </p:txBody>
      </p:sp>
      <p:sp>
        <p:nvSpPr>
          <p:cNvPr id="13" name="Rectangle 12">
            <a:extLst>
              <a:ext uri="{FF2B5EF4-FFF2-40B4-BE49-F238E27FC236}">
                <a16:creationId xmlns:a16="http://schemas.microsoft.com/office/drawing/2014/main" id="{CE6245D4-B719-483D-A3B8-B5E9221839D0}"/>
              </a:ext>
            </a:extLst>
          </p:cNvPr>
          <p:cNvSpPr/>
          <p:nvPr/>
        </p:nvSpPr>
        <p:spPr>
          <a:xfrm>
            <a:off x="5410200" y="2819401"/>
            <a:ext cx="1219200" cy="323165"/>
          </a:xfrm>
          <a:prstGeom prst="rect">
            <a:avLst/>
          </a:prstGeom>
        </p:spPr>
        <p:txBody>
          <a:bodyPr wrap="square">
            <a:spAutoFit/>
          </a:bodyPr>
          <a:lstStyle/>
          <a:p>
            <a:pPr algn="ctr">
              <a:defRPr/>
            </a:pPr>
            <a:r>
              <a:rPr lang="en-US" sz="400" i="1" dirty="0">
                <a:solidFill>
                  <a:srgbClr val="FFFF00"/>
                </a:solidFill>
                <a:latin typeface="Franklin Gothic Heavy" panose="020B0903020102020204" pitchFamily="34" charset="0"/>
              </a:rPr>
              <a:t>A.J.M.V Prasarak Samaj's</a:t>
            </a:r>
          </a:p>
          <a:p>
            <a:pPr algn="ctr">
              <a:defRPr/>
            </a:pPr>
            <a:r>
              <a:rPr lang="en-US" sz="550" b="1" dirty="0">
                <a:solidFill>
                  <a:srgbClr val="C00000"/>
                </a:solidFill>
                <a:latin typeface="Franklin Gothic Heavy" panose="020B0903020102020204" pitchFamily="34" charset="0"/>
                <a:cs typeface="Times New Roman" panose="02020603050405020304" pitchFamily="18" charset="0"/>
              </a:rPr>
              <a:t>Shri Dhokeshwar College  Takali Dhokeshwar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6F1932-3E21-45CE-99EF-8F1A6966E04A}"/>
              </a:ext>
            </a:extLst>
          </p:cNvPr>
          <p:cNvSpPr/>
          <p:nvPr/>
        </p:nvSpPr>
        <p:spPr>
          <a:xfrm>
            <a:off x="304800" y="457201"/>
            <a:ext cx="11506200" cy="6186309"/>
          </a:xfrm>
          <a:prstGeom prst="rect">
            <a:avLst/>
          </a:prstGeom>
        </p:spPr>
        <p:txBody>
          <a:bodyPr wrap="square">
            <a:spAutoFit/>
          </a:bodyPr>
          <a:lstStyle/>
          <a:p>
            <a:r>
              <a:rPr lang="en-IN" sz="2200" b="1" dirty="0">
                <a:solidFill>
                  <a:srgbClr val="FF0000"/>
                </a:solidFill>
                <a:latin typeface="Times New Roman" panose="02020603050405020304" pitchFamily="18" charset="0"/>
                <a:cs typeface="Times New Roman" panose="02020603050405020304" pitchFamily="18" charset="0"/>
              </a:rPr>
              <a:t>IMPORTANCE OF MORPHOLOGY IN PHYLOGENY</a:t>
            </a:r>
            <a:r>
              <a:rPr lang="en-IN" sz="2200" b="1" dirty="0">
                <a:latin typeface="Times New Roman" panose="02020603050405020304" pitchFamily="18" charset="0"/>
                <a:cs typeface="Times New Roman" panose="02020603050405020304" pitchFamily="18" charset="0"/>
              </a:rPr>
              <a:t>: PHYLOGENY is to understand the ancestral relationship between different plant group. The evolutionary history of particular group or organism 1s called phylogeny. This is only possible with  proper morphological studies. e.g. </a:t>
            </a:r>
          </a:p>
          <a:p>
            <a:r>
              <a:rPr lang="en-IN" sz="2200" b="1" dirty="0">
                <a:latin typeface="Times New Roman" panose="02020603050405020304" pitchFamily="18" charset="0"/>
                <a:cs typeface="Times New Roman" panose="02020603050405020304" pitchFamily="18" charset="0"/>
              </a:rPr>
              <a:t>1.The study of vessels in wood of Gentiles. (Gymnosperm) and certain angiosperms have provided link between gymnosperms and angiosperms. </a:t>
            </a:r>
          </a:p>
          <a:p>
            <a:r>
              <a:rPr lang="en-IN" sz="2200" b="1" dirty="0">
                <a:latin typeface="Times New Roman" panose="02020603050405020304" pitchFamily="18" charset="0"/>
                <a:cs typeface="Times New Roman" panose="02020603050405020304" pitchFamily="18" charset="0"/>
              </a:rPr>
              <a:t>2.There are several system of plant classification based on phylogeny e.g. - Hutchinson’s system. This system has taken morphological characters for establishing phylogeny. The system confirmed that, Dicots are more primitive than monocots, Simple leaves are more primitive than compound leaves, Polypetaly 1s more primitive than Gamopetalac etc.</a:t>
            </a:r>
          </a:p>
          <a:p>
            <a:r>
              <a:rPr lang="en-IN" sz="2200" b="1" dirty="0">
                <a:latin typeface="Times New Roman" panose="02020603050405020304" pitchFamily="18" charset="0"/>
                <a:cs typeface="Times New Roman" panose="02020603050405020304" pitchFamily="18" charset="0"/>
              </a:rPr>
              <a:t>3.Floral anatomy of families like Annonaceae, Calycanthaceac and Menispermaceae confirm that all these families are originated from Ranunculaceae.</a:t>
            </a:r>
          </a:p>
          <a:p>
            <a:r>
              <a:rPr lang="en-IN" sz="2200" b="1" dirty="0">
                <a:latin typeface="Times New Roman" panose="02020603050405020304" pitchFamily="18" charset="0"/>
                <a:cs typeface="Times New Roman" panose="02020603050405020304" pitchFamily="18" charset="0"/>
              </a:rPr>
              <a:t>3.The study of morphology of mechanical and vascular tissues has significance in establishing phylogeny. Lower plants are primitive. They are very delicate, without any mechanical tissues or vascular tissues. On the Other hand higher Plants have very tough and rigid mechanical tissues and well developed vascular system also.</a:t>
            </a:r>
          </a:p>
          <a:p>
            <a:r>
              <a:rPr lang="en-IN" sz="2200" b="1" dirty="0">
                <a:latin typeface="Times New Roman" panose="02020603050405020304" pitchFamily="18" charset="0"/>
                <a:cs typeface="Times New Roman" panose="02020603050405020304" pitchFamily="18" charset="0"/>
              </a:rPr>
              <a:t>4.The study of morphology of reproductive organs indicates that there is progressive reduction in gametophyte and predominance of sporophyte in higher plants.</a:t>
            </a:r>
          </a:p>
        </p:txBody>
      </p:sp>
    </p:spTree>
    <p:extLst>
      <p:ext uri="{BB962C8B-B14F-4D97-AF65-F5344CB8AC3E}">
        <p14:creationId xmlns:p14="http://schemas.microsoft.com/office/powerpoint/2010/main" val="4376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242231"/>
            <a:ext cx="11811000" cy="4667945"/>
          </a:xfrm>
          <a:prstGeom prst="rect">
            <a:avLst/>
          </a:prstGeom>
        </p:spPr>
        <p:txBody>
          <a:bodyPr vert="horz" wrap="square" lIns="0" tIns="12700" rIns="0" bIns="0" rtlCol="0">
            <a:spAutoFit/>
          </a:bodyPr>
          <a:lstStyle/>
          <a:p>
            <a:pPr marL="2669540" marR="2362200" indent="-464820">
              <a:spcBef>
                <a:spcPts val="100"/>
              </a:spcBef>
            </a:pPr>
            <a:r>
              <a:rPr lang="en-US" sz="2000" b="1" dirty="0">
                <a:solidFill>
                  <a:srgbClr val="001F5F"/>
                </a:solidFill>
                <a:latin typeface="Carlito"/>
                <a:cs typeface="Carlito"/>
              </a:rPr>
              <a:t>             F</a:t>
            </a:r>
            <a:r>
              <a:rPr sz="2000" b="1" dirty="0">
                <a:solidFill>
                  <a:srgbClr val="001F5F"/>
                </a:solidFill>
                <a:latin typeface="Carlito"/>
                <a:cs typeface="Carlito"/>
              </a:rPr>
              <a:t>. </a:t>
            </a:r>
            <a:r>
              <a:rPr sz="2000" b="1" spc="-114" dirty="0">
                <a:solidFill>
                  <a:srgbClr val="001F5F"/>
                </a:solidFill>
                <a:latin typeface="Carlito"/>
                <a:cs typeface="Carlito"/>
              </a:rPr>
              <a:t>Y. </a:t>
            </a:r>
            <a:r>
              <a:rPr sz="2000" b="1" dirty="0">
                <a:solidFill>
                  <a:srgbClr val="001F5F"/>
                </a:solidFill>
                <a:latin typeface="Carlito"/>
                <a:cs typeface="Carlito"/>
              </a:rPr>
              <a:t>B. Sc. </a:t>
            </a:r>
            <a:r>
              <a:rPr sz="2000" b="1" spc="-10" dirty="0">
                <a:solidFill>
                  <a:srgbClr val="001F5F"/>
                </a:solidFill>
                <a:latin typeface="Carlito"/>
                <a:cs typeface="Carlito"/>
              </a:rPr>
              <a:t>Botany </a:t>
            </a:r>
            <a:r>
              <a:rPr sz="2000" b="1" spc="-5" dirty="0">
                <a:solidFill>
                  <a:srgbClr val="001F5F"/>
                </a:solidFill>
                <a:latin typeface="Carlito"/>
                <a:cs typeface="Carlito"/>
              </a:rPr>
              <a:t>CBCS </a:t>
            </a:r>
            <a:r>
              <a:rPr sz="2000" b="1" spc="-20" dirty="0">
                <a:solidFill>
                  <a:srgbClr val="001F5F"/>
                </a:solidFill>
                <a:latin typeface="Carlito"/>
                <a:cs typeface="Carlito"/>
              </a:rPr>
              <a:t>Pattern  </a:t>
            </a:r>
            <a:r>
              <a:rPr sz="2000" b="1" spc="-5" dirty="0">
                <a:solidFill>
                  <a:srgbClr val="001F5F"/>
                </a:solidFill>
                <a:latin typeface="Carlito"/>
                <a:cs typeface="Carlito"/>
              </a:rPr>
              <a:t>(Semester </a:t>
            </a:r>
            <a:r>
              <a:rPr sz="2000" b="1" dirty="0">
                <a:solidFill>
                  <a:srgbClr val="001F5F"/>
                </a:solidFill>
                <a:latin typeface="Carlito"/>
                <a:cs typeface="Carlito"/>
              </a:rPr>
              <a:t>III, </a:t>
            </a:r>
            <a:r>
              <a:rPr sz="2000" b="1" spc="-10" dirty="0">
                <a:solidFill>
                  <a:srgbClr val="001F5F"/>
                </a:solidFill>
                <a:latin typeface="Carlito"/>
                <a:cs typeface="Carlito"/>
              </a:rPr>
              <a:t>Paper</a:t>
            </a:r>
            <a:r>
              <a:rPr sz="2000" b="1" spc="-30" dirty="0">
                <a:solidFill>
                  <a:srgbClr val="001F5F"/>
                </a:solidFill>
                <a:latin typeface="Carlito"/>
                <a:cs typeface="Carlito"/>
              </a:rPr>
              <a:t> </a:t>
            </a:r>
            <a:r>
              <a:rPr sz="2000" b="1" dirty="0">
                <a:solidFill>
                  <a:srgbClr val="001F5F"/>
                </a:solidFill>
                <a:latin typeface="Carlito"/>
                <a:cs typeface="Carlito"/>
              </a:rPr>
              <a:t>II)</a:t>
            </a:r>
            <a:endParaRPr lang="en-US" sz="2000" b="1" dirty="0">
              <a:solidFill>
                <a:srgbClr val="001F5F"/>
              </a:solidFill>
              <a:latin typeface="Carlito"/>
              <a:cs typeface="Carlito"/>
            </a:endParaRPr>
          </a:p>
          <a:p>
            <a:pPr marL="2669540" marR="2362200" indent="-464820">
              <a:spcBef>
                <a:spcPts val="100"/>
              </a:spcBef>
            </a:pPr>
            <a:r>
              <a:rPr lang="en-US" sz="2000" b="1" dirty="0">
                <a:solidFill>
                  <a:srgbClr val="001F5F"/>
                </a:solidFill>
                <a:latin typeface="Carlito"/>
                <a:cs typeface="Carlito"/>
              </a:rPr>
              <a:t>                                                 </a:t>
            </a:r>
            <a:r>
              <a:rPr lang="en-IN" sz="2000" b="1" dirty="0">
                <a:solidFill>
                  <a:srgbClr val="001F5F"/>
                </a:solidFill>
                <a:latin typeface="Carlito"/>
                <a:cs typeface="Carlito"/>
              </a:rPr>
              <a:t>(2020-2021)</a:t>
            </a:r>
            <a:endParaRPr lang="en-IN" sz="2000" dirty="0">
              <a:latin typeface="Carlito"/>
              <a:cs typeface="Carlito"/>
            </a:endParaRPr>
          </a:p>
          <a:p>
            <a:pPr marR="156845" algn="ctr"/>
            <a:r>
              <a:rPr sz="2000" b="1" dirty="0">
                <a:solidFill>
                  <a:srgbClr val="001F5F"/>
                </a:solidFill>
                <a:latin typeface="Carlito"/>
                <a:cs typeface="Carlito"/>
              </a:rPr>
              <a:t>BO </a:t>
            </a:r>
            <a:r>
              <a:rPr lang="en-US" sz="2000" b="1" dirty="0">
                <a:solidFill>
                  <a:srgbClr val="001F5F"/>
                </a:solidFill>
                <a:latin typeface="Carlito"/>
                <a:cs typeface="Carlito"/>
              </a:rPr>
              <a:t>112</a:t>
            </a:r>
            <a:r>
              <a:rPr sz="2000" b="1" dirty="0">
                <a:solidFill>
                  <a:srgbClr val="001F5F"/>
                </a:solidFill>
                <a:latin typeface="Carlito"/>
                <a:cs typeface="Carlito"/>
              </a:rPr>
              <a:t>: </a:t>
            </a:r>
            <a:r>
              <a:rPr sz="2000" b="1" spc="-10" dirty="0">
                <a:solidFill>
                  <a:srgbClr val="001F5F"/>
                </a:solidFill>
                <a:latin typeface="Carlito"/>
                <a:cs typeface="Carlito"/>
              </a:rPr>
              <a:t>Plant </a:t>
            </a:r>
            <a:r>
              <a:rPr lang="en-US" sz="2000" b="1" spc="-5" dirty="0">
                <a:solidFill>
                  <a:srgbClr val="001F5F"/>
                </a:solidFill>
                <a:latin typeface="Carlito"/>
                <a:cs typeface="Carlito"/>
              </a:rPr>
              <a:t>Morphology</a:t>
            </a:r>
            <a:r>
              <a:rPr sz="2000" b="1" spc="-5" dirty="0">
                <a:solidFill>
                  <a:srgbClr val="001F5F"/>
                </a:solidFill>
                <a:latin typeface="Carlito"/>
                <a:cs typeface="Carlito"/>
              </a:rPr>
              <a:t> </a:t>
            </a:r>
            <a:r>
              <a:rPr sz="2000" b="1" dirty="0">
                <a:solidFill>
                  <a:srgbClr val="001F5F"/>
                </a:solidFill>
                <a:latin typeface="Carlito"/>
                <a:cs typeface="Carlito"/>
              </a:rPr>
              <a:t>- 2 </a:t>
            </a:r>
            <a:r>
              <a:rPr sz="2000" b="1" spc="-10" dirty="0">
                <a:solidFill>
                  <a:srgbClr val="001F5F"/>
                </a:solidFill>
                <a:latin typeface="Carlito"/>
                <a:cs typeface="Carlito"/>
              </a:rPr>
              <a:t>Credits </a:t>
            </a:r>
            <a:r>
              <a:rPr sz="2000" b="1" dirty="0">
                <a:solidFill>
                  <a:srgbClr val="001F5F"/>
                </a:solidFill>
                <a:latin typeface="Carlito"/>
                <a:cs typeface="Carlito"/>
              </a:rPr>
              <a:t>(30</a:t>
            </a:r>
            <a:r>
              <a:rPr sz="2000" b="1" spc="-65" dirty="0">
                <a:solidFill>
                  <a:srgbClr val="001F5F"/>
                </a:solidFill>
                <a:latin typeface="Carlito"/>
                <a:cs typeface="Carlito"/>
              </a:rPr>
              <a:t> </a:t>
            </a:r>
            <a:r>
              <a:rPr sz="2000" b="1" spc="-5" dirty="0">
                <a:solidFill>
                  <a:srgbClr val="001F5F"/>
                </a:solidFill>
                <a:latin typeface="Carlito"/>
                <a:cs typeface="Carlito"/>
              </a:rPr>
              <a:t>Lectures)</a:t>
            </a:r>
            <a:endParaRPr sz="2000" dirty="0">
              <a:latin typeface="Carlito"/>
              <a:cs typeface="Carlito"/>
            </a:endParaRPr>
          </a:p>
          <a:p>
            <a:pPr>
              <a:spcBef>
                <a:spcPts val="15"/>
              </a:spcBef>
            </a:pPr>
            <a:endParaRPr sz="2250" dirty="0">
              <a:latin typeface="Carlito"/>
              <a:cs typeface="Carlito"/>
            </a:endParaRPr>
          </a:p>
          <a:p>
            <a:pPr marL="74930" algn="ctr"/>
            <a:r>
              <a:rPr sz="2400" b="1" spc="-5" dirty="0">
                <a:solidFill>
                  <a:srgbClr val="C00000"/>
                </a:solidFill>
                <a:latin typeface="Carlito"/>
                <a:cs typeface="Carlito"/>
              </a:rPr>
              <a:t>Chap </a:t>
            </a:r>
            <a:r>
              <a:rPr sz="2400" b="1" spc="5" dirty="0">
                <a:solidFill>
                  <a:srgbClr val="C00000"/>
                </a:solidFill>
                <a:latin typeface="Carlito"/>
                <a:cs typeface="Carlito"/>
              </a:rPr>
              <a:t>1- </a:t>
            </a:r>
            <a:r>
              <a:rPr sz="2400" b="1" spc="-10" dirty="0">
                <a:solidFill>
                  <a:srgbClr val="C00000"/>
                </a:solidFill>
                <a:latin typeface="Carlito"/>
                <a:cs typeface="Carlito"/>
              </a:rPr>
              <a:t>Introduction </a:t>
            </a:r>
            <a:r>
              <a:rPr sz="2400" b="1" spc="-20" dirty="0">
                <a:solidFill>
                  <a:srgbClr val="C00000"/>
                </a:solidFill>
                <a:latin typeface="Carlito"/>
                <a:cs typeface="Carlito"/>
              </a:rPr>
              <a:t>to </a:t>
            </a:r>
            <a:r>
              <a:rPr sz="2400" b="1" spc="-10" dirty="0">
                <a:solidFill>
                  <a:srgbClr val="C00000"/>
                </a:solidFill>
                <a:latin typeface="Carlito"/>
                <a:cs typeface="Carlito"/>
              </a:rPr>
              <a:t>Plant </a:t>
            </a:r>
            <a:r>
              <a:rPr lang="en-US" sz="2400" b="1" spc="-10" dirty="0">
                <a:solidFill>
                  <a:srgbClr val="C00000"/>
                </a:solidFill>
                <a:latin typeface="Carlito"/>
                <a:cs typeface="Carlito"/>
              </a:rPr>
              <a:t>Morphology</a:t>
            </a:r>
            <a:r>
              <a:rPr sz="2400" b="1" spc="5" dirty="0">
                <a:solidFill>
                  <a:srgbClr val="C00000"/>
                </a:solidFill>
                <a:latin typeface="Carlito"/>
                <a:cs typeface="Carlito"/>
              </a:rPr>
              <a:t> </a:t>
            </a:r>
            <a:r>
              <a:rPr sz="2400" b="1" spc="-5" dirty="0">
                <a:solidFill>
                  <a:srgbClr val="C00000"/>
                </a:solidFill>
                <a:latin typeface="Carlito"/>
                <a:cs typeface="Carlito"/>
              </a:rPr>
              <a:t>(2L)</a:t>
            </a:r>
            <a:endParaRPr lang="en-US" sz="2400" b="1" spc="-5" dirty="0">
              <a:solidFill>
                <a:srgbClr val="C00000"/>
              </a:solidFill>
              <a:latin typeface="Carlito"/>
              <a:cs typeface="Carlito"/>
            </a:endParaRPr>
          </a:p>
          <a:p>
            <a:pPr marL="74930" algn="ctr"/>
            <a:endParaRPr sz="2400" dirty="0">
              <a:latin typeface="Carlito"/>
              <a:cs typeface="Carlito"/>
            </a:endParaRPr>
          </a:p>
          <a:p>
            <a:pPr marL="299085" indent="-287020">
              <a:buFont typeface="Arial"/>
              <a:buChar char="•"/>
              <a:tabLst>
                <a:tab pos="299085" algn="l"/>
                <a:tab pos="299720" algn="l"/>
              </a:tabLst>
            </a:pPr>
            <a:r>
              <a:rPr sz="2400" b="1" spc="-10" dirty="0">
                <a:solidFill>
                  <a:srgbClr val="002060"/>
                </a:solidFill>
                <a:latin typeface="Carlito"/>
                <a:cs typeface="Carlito"/>
              </a:rPr>
              <a:t>What </a:t>
            </a:r>
            <a:r>
              <a:rPr sz="2400" b="1" dirty="0">
                <a:solidFill>
                  <a:srgbClr val="002060"/>
                </a:solidFill>
                <a:latin typeface="Carlito"/>
                <a:cs typeface="Carlito"/>
              </a:rPr>
              <a:t>is </a:t>
            </a:r>
            <a:r>
              <a:rPr sz="2400" b="1" spc="-10" dirty="0">
                <a:solidFill>
                  <a:srgbClr val="002060"/>
                </a:solidFill>
                <a:latin typeface="Carlito"/>
                <a:cs typeface="Carlito"/>
              </a:rPr>
              <a:t>Plant</a:t>
            </a:r>
            <a:r>
              <a:rPr sz="2400" b="1" spc="5" dirty="0">
                <a:solidFill>
                  <a:srgbClr val="002060"/>
                </a:solidFill>
                <a:latin typeface="Carlito"/>
                <a:cs typeface="Carlito"/>
              </a:rPr>
              <a:t> </a:t>
            </a:r>
            <a:r>
              <a:rPr lang="en-US" sz="2400" b="1" spc="-10" dirty="0">
                <a:solidFill>
                  <a:srgbClr val="002060"/>
                </a:solidFill>
                <a:latin typeface="Carlito"/>
                <a:cs typeface="Carlito"/>
              </a:rPr>
              <a:t>Morphology</a:t>
            </a:r>
            <a:r>
              <a:rPr sz="2400" b="1" spc="-10" dirty="0">
                <a:solidFill>
                  <a:srgbClr val="002060"/>
                </a:solidFill>
                <a:latin typeface="Carlito"/>
                <a:cs typeface="Carlito"/>
              </a:rPr>
              <a:t>?</a:t>
            </a:r>
            <a:endParaRPr sz="2400" b="1" dirty="0">
              <a:solidFill>
                <a:srgbClr val="002060"/>
              </a:solidFill>
              <a:latin typeface="Carlito"/>
              <a:cs typeface="Carlito"/>
            </a:endParaRPr>
          </a:p>
          <a:p>
            <a:pPr marL="299085" indent="-287020">
              <a:buFont typeface="Arial"/>
              <a:buChar char="•"/>
              <a:tabLst>
                <a:tab pos="299085" algn="l"/>
                <a:tab pos="299720" algn="l"/>
              </a:tabLst>
            </a:pPr>
            <a:r>
              <a:rPr lang="en-US" sz="2400" b="1" spc="-10" dirty="0">
                <a:solidFill>
                  <a:srgbClr val="002060"/>
                </a:solidFill>
                <a:latin typeface="Carlito"/>
                <a:cs typeface="Carlito"/>
              </a:rPr>
              <a:t>Type of Morphology descriptive and interpretive</a:t>
            </a:r>
            <a:r>
              <a:rPr sz="2400" b="1" spc="-10" dirty="0">
                <a:solidFill>
                  <a:srgbClr val="002060"/>
                </a:solidFill>
                <a:latin typeface="Carlito"/>
                <a:cs typeface="Carlito"/>
              </a:rPr>
              <a:t>.</a:t>
            </a:r>
            <a:endParaRPr sz="2400" b="1" dirty="0">
              <a:solidFill>
                <a:srgbClr val="002060"/>
              </a:solidFill>
              <a:latin typeface="Carlito"/>
              <a:cs typeface="Carlito"/>
            </a:endParaRPr>
          </a:p>
          <a:p>
            <a:pPr marL="299085" indent="-287020">
              <a:buFont typeface="Arial"/>
              <a:buChar char="•"/>
              <a:tabLst>
                <a:tab pos="299085" algn="l"/>
                <a:tab pos="299720" algn="l"/>
              </a:tabLst>
            </a:pPr>
            <a:r>
              <a:rPr sz="2400" b="1" spc="-5" dirty="0">
                <a:solidFill>
                  <a:srgbClr val="002060"/>
                </a:solidFill>
                <a:latin typeface="Carlito"/>
                <a:cs typeface="Carlito"/>
              </a:rPr>
              <a:t>Importance </a:t>
            </a:r>
            <a:r>
              <a:rPr sz="2400" b="1" dirty="0">
                <a:solidFill>
                  <a:srgbClr val="002060"/>
                </a:solidFill>
                <a:latin typeface="Carlito"/>
                <a:cs typeface="Carlito"/>
              </a:rPr>
              <a:t>of </a:t>
            </a:r>
            <a:r>
              <a:rPr sz="2400" b="1" spc="-10" dirty="0">
                <a:solidFill>
                  <a:srgbClr val="002060"/>
                </a:solidFill>
                <a:latin typeface="Carlito"/>
                <a:cs typeface="Carlito"/>
              </a:rPr>
              <a:t>Plant </a:t>
            </a:r>
            <a:r>
              <a:rPr lang="en-US" sz="2400" b="1" spc="-10" dirty="0">
                <a:solidFill>
                  <a:srgbClr val="002060"/>
                </a:solidFill>
                <a:latin typeface="Carlito"/>
                <a:cs typeface="Carlito"/>
              </a:rPr>
              <a:t>Morphology</a:t>
            </a:r>
            <a:r>
              <a:rPr lang="en-US" sz="2400" b="1" spc="-20" dirty="0">
                <a:solidFill>
                  <a:srgbClr val="002060"/>
                </a:solidFill>
                <a:latin typeface="Carlito"/>
                <a:cs typeface="Carlito"/>
              </a:rPr>
              <a:t> In </a:t>
            </a:r>
            <a:r>
              <a:rPr lang="en-US" sz="2400" b="1" dirty="0">
                <a:solidFill>
                  <a:srgbClr val="002060"/>
                </a:solidFill>
                <a:latin typeface="Carlito"/>
              </a:rPr>
              <a:t>nomenclature, classification, phylogeny and Plant breeding</a:t>
            </a:r>
            <a:endParaRPr sz="2800" b="1" dirty="0">
              <a:solidFill>
                <a:srgbClr val="002060"/>
              </a:solidFill>
              <a:latin typeface="Carlito"/>
              <a:cs typeface="Carlito"/>
            </a:endParaRPr>
          </a:p>
          <a:p>
            <a:pPr marR="79375" algn="ctr">
              <a:spcBef>
                <a:spcPts val="2410"/>
              </a:spcBef>
            </a:pPr>
            <a:r>
              <a:rPr sz="2800" b="1" spc="-10" dirty="0">
                <a:solidFill>
                  <a:srgbClr val="0F243E"/>
                </a:solidFill>
                <a:latin typeface="Carlito"/>
                <a:cs typeface="Carlito"/>
              </a:rPr>
              <a:t>Plant </a:t>
            </a:r>
            <a:r>
              <a:rPr lang="en-US" sz="2800" b="1" spc="-15" dirty="0">
                <a:solidFill>
                  <a:srgbClr val="0F243E"/>
                </a:solidFill>
                <a:latin typeface="Carlito"/>
                <a:cs typeface="Carlito"/>
              </a:rPr>
              <a:t>Morphology </a:t>
            </a:r>
            <a:r>
              <a:rPr sz="2800" b="1" spc="-15" dirty="0">
                <a:solidFill>
                  <a:srgbClr val="0F243E"/>
                </a:solidFill>
                <a:latin typeface="Carlito"/>
                <a:cs typeface="Carlito"/>
              </a:rPr>
              <a:t> </a:t>
            </a:r>
            <a:r>
              <a:rPr sz="2800" b="1" spc="-5" dirty="0">
                <a:solidFill>
                  <a:srgbClr val="0F243E"/>
                </a:solidFill>
                <a:latin typeface="Carlito"/>
                <a:cs typeface="Carlito"/>
              </a:rPr>
              <a:t>In</a:t>
            </a:r>
            <a:r>
              <a:rPr sz="2800" b="1" spc="60" dirty="0">
                <a:solidFill>
                  <a:srgbClr val="0F243E"/>
                </a:solidFill>
                <a:latin typeface="Carlito"/>
                <a:cs typeface="Carlito"/>
              </a:rPr>
              <a:t> </a:t>
            </a:r>
            <a:r>
              <a:rPr sz="2800" b="1" spc="-15" dirty="0">
                <a:solidFill>
                  <a:srgbClr val="0F243E"/>
                </a:solidFill>
                <a:latin typeface="Carlito"/>
                <a:cs typeface="Carlito"/>
              </a:rPr>
              <a:t>Greek:</a:t>
            </a:r>
            <a:endParaRPr sz="2800" dirty="0">
              <a:latin typeface="Carlito"/>
              <a:cs typeface="Carlito"/>
            </a:endParaRPr>
          </a:p>
          <a:p>
            <a:pPr marL="453390" marR="450850" algn="ctr"/>
            <a:r>
              <a:rPr lang="en-US" sz="2800" b="1" i="1" spc="-15" dirty="0">
                <a:solidFill>
                  <a:srgbClr val="0F243E"/>
                </a:solidFill>
                <a:latin typeface="Carlito"/>
                <a:cs typeface="Carlito"/>
              </a:rPr>
              <a:t>Morphe</a:t>
            </a:r>
            <a:r>
              <a:rPr sz="2800" b="1" spc="-15" dirty="0">
                <a:solidFill>
                  <a:srgbClr val="0F243E"/>
                </a:solidFill>
                <a:latin typeface="Carlito"/>
                <a:cs typeface="Carlito"/>
              </a:rPr>
              <a:t> </a:t>
            </a:r>
            <a:r>
              <a:rPr lang="en-US" sz="2800" b="1" spc="-15" dirty="0">
                <a:solidFill>
                  <a:srgbClr val="0F243E"/>
                </a:solidFill>
                <a:latin typeface="Carlito"/>
                <a:cs typeface="Carlito"/>
              </a:rPr>
              <a:t>= Form, </a:t>
            </a:r>
            <a:r>
              <a:rPr lang="en-US" sz="2800" b="1" i="1" spc="-15" dirty="0">
                <a:solidFill>
                  <a:srgbClr val="0F243E"/>
                </a:solidFill>
                <a:latin typeface="Carlito"/>
                <a:cs typeface="Carlito"/>
              </a:rPr>
              <a:t>logos</a:t>
            </a:r>
            <a:r>
              <a:rPr lang="en-US" sz="2800" b="1" spc="-15" dirty="0">
                <a:solidFill>
                  <a:srgbClr val="0F243E"/>
                </a:solidFill>
                <a:latin typeface="Carlito"/>
                <a:cs typeface="Carlito"/>
              </a:rPr>
              <a:t> = Discourse</a:t>
            </a:r>
            <a:endParaRPr sz="2800" dirty="0">
              <a:latin typeface="Carlito"/>
              <a:cs typeface="Carlito"/>
            </a:endParaRPr>
          </a:p>
        </p:txBody>
      </p:sp>
    </p:spTree>
    <p:extLst>
      <p:ext uri="{BB962C8B-B14F-4D97-AF65-F5344CB8AC3E}">
        <p14:creationId xmlns:p14="http://schemas.microsoft.com/office/powerpoint/2010/main" val="219619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96976"/>
            <a:ext cx="7315200" cy="382156"/>
          </a:xfrm>
          <a:prstGeom prst="rect">
            <a:avLst/>
          </a:prstGeom>
        </p:spPr>
        <p:txBody>
          <a:bodyPr vert="horz" wrap="square" lIns="0" tIns="12700" rIns="0" bIns="0" rtlCol="0" anchor="ctr">
            <a:spAutoFit/>
          </a:bodyPr>
          <a:lstStyle/>
          <a:p>
            <a:pPr marL="12065" algn="ctr">
              <a:lnSpc>
                <a:spcPct val="100000"/>
              </a:lnSpc>
              <a:tabLst>
                <a:tab pos="299085" algn="l"/>
                <a:tab pos="299720" algn="l"/>
              </a:tabLst>
            </a:pPr>
            <a:r>
              <a:rPr lang="en-IN" sz="2400" b="1" spc="-10" dirty="0">
                <a:solidFill>
                  <a:srgbClr val="FF0000"/>
                </a:solidFill>
                <a:latin typeface="Carlito"/>
                <a:cs typeface="Carlito"/>
              </a:rPr>
              <a:t>What </a:t>
            </a:r>
            <a:r>
              <a:rPr lang="en-IN" sz="2400" b="1" dirty="0">
                <a:solidFill>
                  <a:srgbClr val="FF0000"/>
                </a:solidFill>
                <a:latin typeface="Carlito"/>
                <a:cs typeface="Carlito"/>
              </a:rPr>
              <a:t>is </a:t>
            </a:r>
            <a:r>
              <a:rPr lang="en-IN" sz="2400" b="1" spc="-10" dirty="0">
                <a:solidFill>
                  <a:srgbClr val="FF0000"/>
                </a:solidFill>
                <a:latin typeface="Carlito"/>
                <a:cs typeface="Carlito"/>
              </a:rPr>
              <a:t>Plant</a:t>
            </a:r>
            <a:r>
              <a:rPr lang="en-IN" sz="2400" b="1" spc="5" dirty="0">
                <a:solidFill>
                  <a:srgbClr val="FF0000"/>
                </a:solidFill>
                <a:latin typeface="Carlito"/>
                <a:cs typeface="Carlito"/>
              </a:rPr>
              <a:t> </a:t>
            </a:r>
            <a:r>
              <a:rPr lang="en-IN" sz="2400" b="1" spc="-10" dirty="0">
                <a:solidFill>
                  <a:srgbClr val="FF0000"/>
                </a:solidFill>
                <a:latin typeface="Carlito"/>
                <a:cs typeface="Carlito"/>
              </a:rPr>
              <a:t>Morphology, and type</a:t>
            </a:r>
            <a:endParaRPr lang="en-IN" sz="2400" b="1" dirty="0">
              <a:solidFill>
                <a:srgbClr val="FF0000"/>
              </a:solidFill>
              <a:latin typeface="Carlito"/>
              <a:cs typeface="Carlito"/>
            </a:endParaRPr>
          </a:p>
        </p:txBody>
      </p:sp>
      <p:sp>
        <p:nvSpPr>
          <p:cNvPr id="8" name="Rectangle 7">
            <a:extLst>
              <a:ext uri="{FF2B5EF4-FFF2-40B4-BE49-F238E27FC236}">
                <a16:creationId xmlns:a16="http://schemas.microsoft.com/office/drawing/2014/main" id="{D2397E86-A63E-47B4-96CF-EF9E9574B451}"/>
              </a:ext>
            </a:extLst>
          </p:cNvPr>
          <p:cNvSpPr/>
          <p:nvPr/>
        </p:nvSpPr>
        <p:spPr>
          <a:xfrm>
            <a:off x="228600" y="576153"/>
            <a:ext cx="11658600" cy="5312352"/>
          </a:xfrm>
          <a:prstGeom prst="rect">
            <a:avLst/>
          </a:prstGeom>
        </p:spPr>
        <p:txBody>
          <a:bodyPr wrap="square">
            <a:spAutoFit/>
          </a:bodyPr>
          <a:lstStyle/>
          <a:p>
            <a:pPr marL="297815" indent="-285750" algn="just">
              <a:buFont typeface="Wingdings" panose="05000000000000000000" pitchFamily="2" charset="2"/>
              <a:buChar char="§"/>
              <a:tabLst>
                <a:tab pos="299720" algn="l"/>
              </a:tabLst>
            </a:pPr>
            <a:r>
              <a:rPr lang="en-US" sz="2400" dirty="0">
                <a:solidFill>
                  <a:srgbClr val="002060"/>
                </a:solidFill>
                <a:latin typeface="Times New Roman" panose="02020603050405020304" pitchFamily="18" charset="0"/>
                <a:cs typeface="Times New Roman" panose="02020603050405020304" pitchFamily="18" charset="0"/>
              </a:rPr>
              <a:t>It is a field of study dealing with the gross external structure  of plant organ.</a:t>
            </a:r>
          </a:p>
          <a:p>
            <a:pPr marL="297815" indent="-285750" algn="just">
              <a:buFont typeface="Wingdings" panose="05000000000000000000" pitchFamily="2" charset="2"/>
              <a:buChar char="§"/>
              <a:tabLst>
                <a:tab pos="299720" algn="l"/>
              </a:tabLst>
            </a:pPr>
            <a:r>
              <a:rPr lang="en-US" sz="2400" dirty="0">
                <a:solidFill>
                  <a:srgbClr val="002060"/>
                </a:solidFill>
                <a:latin typeface="Times New Roman" panose="02020603050405020304" pitchFamily="18" charset="0"/>
                <a:cs typeface="Times New Roman" panose="02020603050405020304" pitchFamily="18" charset="0"/>
              </a:rPr>
              <a:t>Study of plant is done with different angles and aspects, when study of external character it is known morphology and internal structure called Anatomy .</a:t>
            </a:r>
          </a:p>
          <a:p>
            <a:pPr marL="297815" indent="-285750" algn="just">
              <a:buFont typeface="Wingdings" panose="05000000000000000000" pitchFamily="2" charset="2"/>
              <a:buChar char="§"/>
              <a:tabLst>
                <a:tab pos="299720" algn="l"/>
              </a:tabLst>
            </a:pPr>
            <a:r>
              <a:rPr lang="en-US" sz="2400" dirty="0">
                <a:solidFill>
                  <a:srgbClr val="002060"/>
                </a:solidFill>
                <a:latin typeface="Times New Roman" panose="02020603050405020304" pitchFamily="18" charset="0"/>
                <a:cs typeface="Times New Roman" panose="02020603050405020304" pitchFamily="18" charset="0"/>
              </a:rPr>
              <a:t>The Branch of Botany which deals with identification, Naming and classification of plant is known as taxonomy.</a:t>
            </a:r>
          </a:p>
          <a:p>
            <a:pPr marL="297815" indent="-285750" algn="just">
              <a:buFont typeface="Wingdings" panose="05000000000000000000" pitchFamily="2" charset="2"/>
              <a:buChar char="§"/>
              <a:tabLst>
                <a:tab pos="299720" algn="l"/>
              </a:tabLst>
            </a:pPr>
            <a:r>
              <a:rPr lang="en-US" sz="2400" dirty="0">
                <a:solidFill>
                  <a:srgbClr val="FF0000"/>
                </a:solidFill>
                <a:latin typeface="Times New Roman" panose="02020603050405020304" pitchFamily="18" charset="0"/>
                <a:cs typeface="Times New Roman" panose="02020603050405020304" pitchFamily="18" charset="0"/>
              </a:rPr>
              <a:t>Definition </a:t>
            </a:r>
            <a:r>
              <a:rPr lang="en-US" sz="2400" dirty="0">
                <a:solidFill>
                  <a:srgbClr val="002060"/>
                </a:solidFill>
                <a:latin typeface="Times New Roman" panose="02020603050405020304" pitchFamily="18" charset="0"/>
                <a:cs typeface="Times New Roman" panose="02020603050405020304" pitchFamily="18" charset="0"/>
              </a:rPr>
              <a:t>:-  Plant Morphology is define as the branch of Botany dealing with  External feature,/character/structure of plant . . Plant morphology or Phyto morphology is the study of physical form  and external form and external structure of plant .</a:t>
            </a:r>
          </a:p>
          <a:p>
            <a:pPr marL="297815" indent="-285750" algn="just">
              <a:buFont typeface="Wingdings" panose="05000000000000000000" pitchFamily="2" charset="2"/>
              <a:buChar char="§"/>
              <a:tabLst>
                <a:tab pos="299720" algn="l"/>
              </a:tabLst>
            </a:pPr>
            <a:r>
              <a:rPr lang="en-US" sz="2400" dirty="0">
                <a:solidFill>
                  <a:srgbClr val="002060"/>
                </a:solidFill>
                <a:latin typeface="Times New Roman" panose="02020603050405020304" pitchFamily="18" charset="0"/>
                <a:cs typeface="Times New Roman" panose="02020603050405020304" pitchFamily="18" charset="0"/>
              </a:rPr>
              <a:t>External  character is Size and shape of whole plant its all organs like root, shoot, flower, etc.</a:t>
            </a:r>
          </a:p>
          <a:p>
            <a:pPr marL="297815" indent="-285750" algn="just">
              <a:buFont typeface="Wingdings" panose="05000000000000000000" pitchFamily="2" charset="2"/>
              <a:buChar char="§"/>
              <a:tabLst>
                <a:tab pos="299720" algn="l"/>
              </a:tabLst>
            </a:pPr>
            <a:r>
              <a:rPr lang="en-US" sz="2400" dirty="0">
                <a:solidFill>
                  <a:srgbClr val="002060"/>
                </a:solidFill>
                <a:latin typeface="Times New Roman" panose="02020603050405020304" pitchFamily="18" charset="0"/>
                <a:cs typeface="Times New Roman" panose="02020603050405020304" pitchFamily="18" charset="0"/>
              </a:rPr>
              <a:t>The plant habit of any plant such as herb, shrub, climber, twiner, is the morphological nature of plant .</a:t>
            </a:r>
          </a:p>
          <a:p>
            <a:pPr marL="297815" indent="-285750" algn="just">
              <a:lnSpc>
                <a:spcPct val="150000"/>
              </a:lnSpc>
              <a:buFont typeface="Wingdings" panose="05000000000000000000" pitchFamily="2" charset="2"/>
              <a:buChar char="§"/>
              <a:tabLst>
                <a:tab pos="299720" algn="l"/>
              </a:tabLst>
            </a:pPr>
            <a:endParaRPr lang="en-US" dirty="0">
              <a:latin typeface="Carlito"/>
              <a:cs typeface="Carlito"/>
            </a:endParaRPr>
          </a:p>
          <a:p>
            <a:pPr marL="12065" algn="just">
              <a:lnSpc>
                <a:spcPct val="150000"/>
              </a:lnSpc>
              <a:tabLst>
                <a:tab pos="299720" algn="l"/>
              </a:tabLst>
            </a:pPr>
            <a:r>
              <a:rPr lang="en-US" dirty="0">
                <a:latin typeface="Carlito"/>
                <a:cs typeface="Carlito"/>
              </a:rPr>
              <a:t> </a:t>
            </a:r>
          </a:p>
        </p:txBody>
      </p:sp>
    </p:spTree>
    <p:extLst>
      <p:ext uri="{BB962C8B-B14F-4D97-AF65-F5344CB8AC3E}">
        <p14:creationId xmlns:p14="http://schemas.microsoft.com/office/powerpoint/2010/main" val="4445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11734800" cy="382156"/>
          </a:xfrm>
          <a:prstGeom prst="rect">
            <a:avLst/>
          </a:prstGeom>
          <a:solidFill>
            <a:srgbClr val="00FF00"/>
          </a:solidFill>
        </p:spPr>
        <p:txBody>
          <a:bodyPr vert="horz" wrap="square" lIns="0" tIns="12700" rIns="0" bIns="0" rtlCol="0" anchor="ctr">
            <a:spAutoFit/>
          </a:bodyPr>
          <a:lstStyle/>
          <a:p>
            <a:pPr marL="12065" algn="ctr">
              <a:lnSpc>
                <a:spcPct val="100000"/>
              </a:lnSpc>
              <a:tabLst>
                <a:tab pos="299085" algn="l"/>
                <a:tab pos="299720" algn="l"/>
              </a:tabLst>
            </a:pPr>
            <a:r>
              <a:rPr lang="en-IN" sz="2400" b="1" spc="-10" dirty="0">
                <a:solidFill>
                  <a:srgbClr val="FF0000"/>
                </a:solidFill>
                <a:latin typeface="Carlito"/>
                <a:cs typeface="Carlito"/>
              </a:rPr>
              <a:t>Types of Morphology</a:t>
            </a:r>
            <a:endParaRPr lang="en-IN" sz="2400" b="1" dirty="0">
              <a:solidFill>
                <a:srgbClr val="FF0000"/>
              </a:solidFill>
              <a:latin typeface="Carlito"/>
              <a:cs typeface="Carlito"/>
            </a:endParaRPr>
          </a:p>
        </p:txBody>
      </p:sp>
      <p:sp>
        <p:nvSpPr>
          <p:cNvPr id="3" name="Rectangle 2">
            <a:extLst>
              <a:ext uri="{FF2B5EF4-FFF2-40B4-BE49-F238E27FC236}">
                <a16:creationId xmlns:a16="http://schemas.microsoft.com/office/drawing/2014/main" id="{28F3B19B-4BC0-4C4F-B1BC-587ABC273AAD}"/>
              </a:ext>
            </a:extLst>
          </p:cNvPr>
          <p:cNvSpPr/>
          <p:nvPr/>
        </p:nvSpPr>
        <p:spPr>
          <a:xfrm>
            <a:off x="228600" y="658565"/>
            <a:ext cx="11658600" cy="5859553"/>
          </a:xfrm>
          <a:prstGeom prst="rect">
            <a:avLst/>
          </a:prstGeom>
        </p:spPr>
        <p:txBody>
          <a:bodyPr wrap="square">
            <a:spAutoFit/>
          </a:bodyPr>
          <a:lstStyle/>
          <a:p>
            <a:pPr marL="12065" algn="just">
              <a:lnSpc>
                <a:spcPct val="150000"/>
              </a:lnSpc>
              <a:tabLst>
                <a:tab pos="299720" algn="l"/>
              </a:tabLst>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Types  of  morphology </a:t>
            </a:r>
          </a:p>
          <a:p>
            <a:pPr marL="12065" algn="just">
              <a:lnSpc>
                <a:spcPct val="150000"/>
              </a:lnSpc>
              <a:tabLst>
                <a:tab pos="299720" algn="l"/>
              </a:tabLst>
            </a:pP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Descriptive  Morphology and  Interpretative Morphology</a:t>
            </a:r>
            <a:r>
              <a:rPr lang="en-US"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t>
            </a:r>
          </a:p>
          <a:p>
            <a:pPr marL="12065" algn="just">
              <a:lnSpc>
                <a:spcPct val="150000"/>
              </a:lnSpc>
              <a:tabLst>
                <a:tab pos="299720" algn="l"/>
              </a:tabLst>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Descriptive  Morphology:-</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It the branch of biology that deals with the form and structure of organism without consideration of function. Is known as descriptive morphology .</a:t>
            </a:r>
          </a:p>
          <a:p>
            <a:pPr marL="297815" indent="-285750" algn="just">
              <a:lnSpc>
                <a:spcPct val="150000"/>
              </a:lnSpc>
              <a:buFont typeface="Wingdings" panose="05000000000000000000" pitchFamily="2" charset="2"/>
              <a:buChar char="§"/>
              <a:tabLst>
                <a:tab pos="299720" algn="l"/>
              </a:tabLst>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In this type morphological character or features of the plant are broadly describe.</a:t>
            </a:r>
          </a:p>
          <a:p>
            <a:pPr marL="297815" indent="-285750" algn="just">
              <a:lnSpc>
                <a:spcPct val="150000"/>
              </a:lnSpc>
              <a:buFont typeface="Wingdings" panose="05000000000000000000" pitchFamily="2" charset="2"/>
              <a:buChar char="§"/>
              <a:tabLst>
                <a:tab pos="299720" algn="l"/>
              </a:tabLst>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Descriptive  morphology  give detail information all the minor and major group like- root, shoot, flower, fruit and seed, ,</a:t>
            </a:r>
          </a:p>
          <a:p>
            <a:pPr marL="297815" indent="-285750" algn="just">
              <a:lnSpc>
                <a:spcPct val="150000"/>
              </a:lnSpc>
              <a:buFont typeface="Wingdings" panose="05000000000000000000" pitchFamily="2" charset="2"/>
              <a:buChar char="§"/>
              <a:tabLst>
                <a:tab pos="299720" algn="l"/>
              </a:tabLst>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Minor detail of plant like outgrowth, variation pattern, spore structure, are also studied in descriptive morphology.</a:t>
            </a:r>
          </a:p>
          <a:p>
            <a:pPr marL="297815" indent="-285750" algn="just">
              <a:lnSpc>
                <a:spcPct val="150000"/>
              </a:lnSpc>
              <a:buFont typeface="Wingdings" panose="05000000000000000000" pitchFamily="2" charset="2"/>
              <a:buChar char="§"/>
              <a:tabLst>
                <a:tab pos="299720" algn="l"/>
              </a:tabLst>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Descriptive Morphology includes morphology of vegetative as well as reproductive structure. Reproductive morphology is more varied and still very specific to particular group of family. </a:t>
            </a:r>
          </a:p>
          <a:p>
            <a:pPr marL="297815" indent="-285750" algn="just">
              <a:lnSpc>
                <a:spcPct val="150000"/>
              </a:lnSpc>
              <a:buFont typeface="Wingdings" panose="05000000000000000000" pitchFamily="2" charset="2"/>
              <a:buChar char="§"/>
              <a:tabLst>
                <a:tab pos="299720" algn="l"/>
              </a:tabLst>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The detailed study of descriptive morphology of reproductive for leads to discovery of alternation of generation found in all plants this is very commonly observed in Algae. </a:t>
            </a:r>
          </a:p>
          <a:p>
            <a:pPr marL="12065" algn="just">
              <a:lnSpc>
                <a:spcPct val="150000"/>
              </a:lnSpc>
              <a:tabLst>
                <a:tab pos="299720" algn="l"/>
              </a:tabLst>
            </a:pPr>
            <a:endPar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99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11658600" cy="382156"/>
          </a:xfrm>
          <a:prstGeom prst="rect">
            <a:avLst/>
          </a:prstGeom>
          <a:solidFill>
            <a:srgbClr val="00FF00"/>
          </a:solidFill>
        </p:spPr>
        <p:txBody>
          <a:bodyPr vert="horz" wrap="square" lIns="0" tIns="12700" rIns="0" bIns="0" rtlCol="0" anchor="ctr">
            <a:spAutoFit/>
          </a:bodyPr>
          <a:lstStyle/>
          <a:p>
            <a:pPr marL="12065" algn="ctr">
              <a:lnSpc>
                <a:spcPct val="100000"/>
              </a:lnSpc>
              <a:tabLst>
                <a:tab pos="299085" algn="l"/>
                <a:tab pos="299720" algn="l"/>
              </a:tabLst>
            </a:pPr>
            <a:r>
              <a:rPr lang="en-IN" sz="2400" b="1" spc="-10" dirty="0">
                <a:solidFill>
                  <a:srgbClr val="FF0000"/>
                </a:solidFill>
                <a:latin typeface="Carlito"/>
                <a:cs typeface="Carlito"/>
              </a:rPr>
              <a:t>Types of Morphology</a:t>
            </a:r>
            <a:endParaRPr lang="en-IN" sz="2400" b="1" dirty="0">
              <a:solidFill>
                <a:srgbClr val="FF0000"/>
              </a:solidFill>
              <a:latin typeface="Carlito"/>
              <a:cs typeface="Carlito"/>
            </a:endParaRPr>
          </a:p>
        </p:txBody>
      </p:sp>
      <p:sp>
        <p:nvSpPr>
          <p:cNvPr id="3" name="Rectangle 2">
            <a:extLst>
              <a:ext uri="{FF2B5EF4-FFF2-40B4-BE49-F238E27FC236}">
                <a16:creationId xmlns:a16="http://schemas.microsoft.com/office/drawing/2014/main" id="{28F3B19B-4BC0-4C4F-B1BC-587ABC273AAD}"/>
              </a:ext>
            </a:extLst>
          </p:cNvPr>
          <p:cNvSpPr/>
          <p:nvPr/>
        </p:nvSpPr>
        <p:spPr>
          <a:xfrm>
            <a:off x="304800" y="516774"/>
            <a:ext cx="11582400" cy="5565947"/>
          </a:xfrm>
          <a:prstGeom prst="rect">
            <a:avLst/>
          </a:prstGeom>
        </p:spPr>
        <p:txBody>
          <a:bodyPr wrap="square">
            <a:spAutoFit/>
          </a:bodyPr>
          <a:lstStyle/>
          <a:p>
            <a:pPr marL="12065" algn="just">
              <a:lnSpc>
                <a:spcPct val="150000"/>
              </a:lnSpc>
              <a:tabLst>
                <a:tab pos="299720" algn="l"/>
              </a:tabLst>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Interpretative morphology:</a:t>
            </a:r>
            <a:r>
              <a:rPr lang="en-US" sz="2400" b="1" dirty="0">
                <a:latin typeface="Times New Roman" panose="02020603050405020304" pitchFamily="18" charset="0"/>
                <a:ea typeface="Verdana" panose="020B0604030504040204" pitchFamily="34" charset="0"/>
                <a:cs typeface="Times New Roman" panose="02020603050405020304" pitchFamily="18" charset="0"/>
              </a:rPr>
              <a:t>- it is the study of morphological character with interpretation of origin, development, phylogeny, etc. </a:t>
            </a:r>
          </a:p>
          <a:p>
            <a:pPr marL="297815" indent="-285750" algn="just">
              <a:lnSpc>
                <a:spcPct val="150000"/>
              </a:lnSpc>
              <a:buFont typeface="Wingdings" panose="05000000000000000000" pitchFamily="2" charset="2"/>
              <a:buChar char="§"/>
              <a:tabLst>
                <a:tab pos="299720" algn="l"/>
              </a:tabLst>
            </a:pPr>
            <a:r>
              <a:rPr lang="en-US" sz="2400" b="1" dirty="0">
                <a:latin typeface="Times New Roman" panose="02020603050405020304" pitchFamily="18" charset="0"/>
                <a:ea typeface="Verdana" panose="020B0604030504040204" pitchFamily="34" charset="0"/>
                <a:cs typeface="Times New Roman" panose="02020603050405020304" pitchFamily="18" charset="0"/>
              </a:rPr>
              <a:t>On the basis of knowledge of interpretive morphology , plant origin and development are analyzed and interpreted and assigned to the their taxonomic group particularly species or variety , cultivar.</a:t>
            </a:r>
          </a:p>
          <a:p>
            <a:pPr marL="297815" indent="-285750" algn="just">
              <a:lnSpc>
                <a:spcPct val="150000"/>
              </a:lnSpc>
              <a:buFont typeface="Wingdings" panose="05000000000000000000" pitchFamily="2" charset="2"/>
              <a:buChar char="§"/>
              <a:tabLst>
                <a:tab pos="299720" algn="l"/>
              </a:tabLst>
            </a:pPr>
            <a:r>
              <a:rPr lang="en-US" sz="2400" b="1" dirty="0">
                <a:latin typeface="Times New Roman" panose="02020603050405020304" pitchFamily="18" charset="0"/>
                <a:ea typeface="Verdana" panose="020B0604030504040204" pitchFamily="34" charset="0"/>
                <a:cs typeface="Times New Roman" panose="02020603050405020304" pitchFamily="18" charset="0"/>
              </a:rPr>
              <a:t>Interpreter morphology give us indication of environmental or ecological condition and physical status of a plant. </a:t>
            </a:r>
          </a:p>
          <a:p>
            <a:pPr marL="297815" indent="-285750" algn="just">
              <a:lnSpc>
                <a:spcPct val="150000"/>
              </a:lnSpc>
              <a:buFont typeface="Wingdings" panose="05000000000000000000" pitchFamily="2" charset="2"/>
              <a:buChar char="§"/>
              <a:tabLst>
                <a:tab pos="299720" algn="l"/>
              </a:tabLst>
            </a:pPr>
            <a:r>
              <a:rPr lang="en-US" sz="2400" b="1" dirty="0">
                <a:latin typeface="Times New Roman" panose="02020603050405020304" pitchFamily="18" charset="0"/>
                <a:ea typeface="Verdana" panose="020B0604030504040204" pitchFamily="34" charset="0"/>
                <a:cs typeface="Times New Roman" panose="02020603050405020304" pitchFamily="18" charset="0"/>
              </a:rPr>
              <a:t>The outcome of interpreter morphology is the indication of environmental or ecological conditions and physiological status of a plant. </a:t>
            </a:r>
          </a:p>
          <a:p>
            <a:pPr marL="297815" indent="-285750" algn="just">
              <a:lnSpc>
                <a:spcPct val="150000"/>
              </a:lnSpc>
              <a:buFont typeface="Wingdings" panose="05000000000000000000" pitchFamily="2" charset="2"/>
              <a:buChar char="§"/>
              <a:tabLst>
                <a:tab pos="299720" algn="l"/>
              </a:tabLst>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11734800" cy="382156"/>
          </a:xfrm>
          <a:prstGeom prst="rect">
            <a:avLst/>
          </a:prstGeom>
          <a:solidFill>
            <a:srgbClr val="00FF00"/>
          </a:solidFill>
        </p:spPr>
        <p:txBody>
          <a:bodyPr vert="horz" wrap="square" lIns="0" tIns="12700" rIns="0" bIns="0" rtlCol="0" anchor="ctr">
            <a:spAutoFit/>
          </a:bodyPr>
          <a:lstStyle/>
          <a:p>
            <a:pPr marL="12065" algn="ctr">
              <a:lnSpc>
                <a:spcPct val="100000"/>
              </a:lnSpc>
              <a:tabLst>
                <a:tab pos="299085" algn="l"/>
                <a:tab pos="299720" algn="l"/>
              </a:tabLst>
            </a:pPr>
            <a:r>
              <a:rPr lang="en-IN" sz="2400" b="1" spc="-10" dirty="0">
                <a:solidFill>
                  <a:srgbClr val="FF0000"/>
                </a:solidFill>
                <a:latin typeface="Carlito"/>
                <a:cs typeface="Carlito"/>
              </a:rPr>
              <a:t>Types of Morphology</a:t>
            </a:r>
            <a:endParaRPr lang="en-IN" sz="2400" b="1" dirty="0">
              <a:solidFill>
                <a:srgbClr val="FF0000"/>
              </a:solidFill>
              <a:latin typeface="Carlito"/>
              <a:cs typeface="Carlito"/>
            </a:endParaRPr>
          </a:p>
        </p:txBody>
      </p:sp>
      <p:sp>
        <p:nvSpPr>
          <p:cNvPr id="4" name="Rectangle 3">
            <a:extLst>
              <a:ext uri="{FF2B5EF4-FFF2-40B4-BE49-F238E27FC236}">
                <a16:creationId xmlns:a16="http://schemas.microsoft.com/office/drawing/2014/main" id="{F558175C-0D48-415A-AD7A-10AE56114E14}"/>
              </a:ext>
            </a:extLst>
          </p:cNvPr>
          <p:cNvSpPr/>
          <p:nvPr/>
        </p:nvSpPr>
        <p:spPr>
          <a:xfrm>
            <a:off x="228600" y="685524"/>
            <a:ext cx="11734800" cy="4191276"/>
          </a:xfrm>
          <a:prstGeom prst="rect">
            <a:avLst/>
          </a:prstGeom>
        </p:spPr>
        <p:txBody>
          <a:bodyPr wrap="square">
            <a:spAutoFit/>
          </a:bodyPr>
          <a:lstStyle/>
          <a:p>
            <a:pPr marL="297815" indent="-285750" algn="just">
              <a:lnSpc>
                <a:spcPct val="150000"/>
              </a:lnSpc>
              <a:buFont typeface="Wingdings" panose="05000000000000000000" pitchFamily="2" charset="2"/>
              <a:buChar char="§"/>
              <a:tabLst>
                <a:tab pos="299720" algn="l"/>
              </a:tabLst>
            </a:pPr>
            <a:r>
              <a:rPr lang="en-US" b="1" dirty="0">
                <a:latin typeface="Verdana" panose="020B0604030504040204" pitchFamily="34" charset="0"/>
                <a:ea typeface="Verdana" panose="020B0604030504040204" pitchFamily="34" charset="0"/>
                <a:cs typeface="Carlito"/>
              </a:rPr>
              <a:t>The specific morphological variation are interpreted and analyzed  to assume certain conclusion. </a:t>
            </a:r>
          </a:p>
          <a:p>
            <a:pPr marL="297815" indent="-285750" algn="just">
              <a:lnSpc>
                <a:spcPct val="150000"/>
              </a:lnSpc>
              <a:buFont typeface="Wingdings" panose="05000000000000000000" pitchFamily="2" charset="2"/>
              <a:buChar char="§"/>
              <a:tabLst>
                <a:tab pos="299720" algn="l"/>
              </a:tabLst>
            </a:pPr>
            <a:r>
              <a:rPr lang="en-US" b="1" dirty="0">
                <a:latin typeface="Verdana" panose="020B0604030504040204" pitchFamily="34" charset="0"/>
                <a:ea typeface="Verdana" panose="020B0604030504040204" pitchFamily="34" charset="0"/>
                <a:cs typeface="Carlito"/>
              </a:rPr>
              <a:t>The similarity and differences in morphology structure between plant groups like bryophytes, angiosperm gymnosperm indicate that bryophytes group has given rise to primitive pteridophytes and some pteridophytic lines maybe and sisters of gymnosperm on the basis of morphological structure such as reticulate venation in leaves male and female flower, in gymnosperm groups. </a:t>
            </a:r>
          </a:p>
          <a:p>
            <a:pPr marL="297815" indent="-285750" algn="just">
              <a:lnSpc>
                <a:spcPct val="150000"/>
              </a:lnSpc>
              <a:buFont typeface="Wingdings" panose="05000000000000000000" pitchFamily="2" charset="2"/>
              <a:buChar char="§"/>
              <a:tabLst>
                <a:tab pos="299720" algn="l"/>
              </a:tabLst>
            </a:pPr>
            <a:r>
              <a:rPr lang="en-US" b="1" dirty="0">
                <a:latin typeface="Verdana" panose="020B0604030504040204" pitchFamily="34" charset="0"/>
                <a:ea typeface="Verdana" panose="020B0604030504040204" pitchFamily="34" charset="0"/>
                <a:cs typeface="Carlito"/>
              </a:rPr>
              <a:t>The morphology of collar in Ginkgo Biloba school is interpreted in various way bye Morphologist and concluded that the structure is very similar to once found in angiosperm</a:t>
            </a:r>
          </a:p>
        </p:txBody>
      </p:sp>
    </p:spTree>
    <p:extLst>
      <p:ext uri="{BB962C8B-B14F-4D97-AF65-F5344CB8AC3E}">
        <p14:creationId xmlns:p14="http://schemas.microsoft.com/office/powerpoint/2010/main" val="272292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482C5B-8A02-4E00-8B65-A6542A8652E5}"/>
              </a:ext>
            </a:extLst>
          </p:cNvPr>
          <p:cNvSpPr/>
          <p:nvPr/>
        </p:nvSpPr>
        <p:spPr>
          <a:xfrm>
            <a:off x="266700" y="381000"/>
            <a:ext cx="11658600" cy="4474558"/>
          </a:xfrm>
          <a:prstGeom prst="rect">
            <a:avLst/>
          </a:prstGeom>
        </p:spPr>
        <p:txBody>
          <a:bodyPr wrap="square">
            <a:spAutoFit/>
          </a:bodyPr>
          <a:lstStyle/>
          <a:p>
            <a:r>
              <a:rPr lang="en-I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 of Morphology in identification:-</a:t>
            </a:r>
          </a:p>
          <a:p>
            <a:pPr marL="285750" indent="-285750">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Plant classification based on habit and morphological characters. </a:t>
            </a:r>
          </a:p>
          <a:p>
            <a:pPr marL="285750" indent="-285750">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Theophrastus.(father of botany) and classify the plants into four groups as herb, shrub, and tree. </a:t>
            </a:r>
          </a:p>
          <a:p>
            <a:pPr marL="285750" indent="-285750">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taxonomists used morphology of flower, fruit and seeds to classify plants. </a:t>
            </a:r>
          </a:p>
          <a:p>
            <a:pPr marL="285750" indent="-285750">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Whatever maybe system of classification phylogenetic, modern , chemotaxonomy molecular taxonomy, have to first consider the broad base of classification that is morphology. </a:t>
            </a:r>
          </a:p>
          <a:p>
            <a:pPr marL="285750" indent="-285750">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Morphological features are the first and foremost characters visible to the observer of any branch of science example agriculture, horticulture, botany, palynology, plant breeding, bioinformatics, genetics, biotechnology. </a:t>
            </a:r>
          </a:p>
          <a:p>
            <a:pPr marL="285750" indent="-285750">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most commonly used morphological characters are- plant height, habit, root, stem bark, size and shape of leaves. Flower leaf venation,, inferences flower- calyx Corolla androecium gynoecium, fruit, seed - size, shape color , all these morphological characters have value in identification of plants.</a:t>
            </a:r>
            <a:endPar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8C7469-6571-46F0-BC51-B9CE0DFF0BA7}"/>
              </a:ext>
            </a:extLst>
          </p:cNvPr>
          <p:cNvSpPr/>
          <p:nvPr/>
        </p:nvSpPr>
        <p:spPr>
          <a:xfrm>
            <a:off x="1828800" y="152400"/>
            <a:ext cx="8610600" cy="369332"/>
          </a:xfrm>
          <a:prstGeom prst="rect">
            <a:avLst/>
          </a:prstGeom>
        </p:spPr>
        <p:txBody>
          <a:bodyPr wrap="square">
            <a:spAutoFit/>
          </a:bodyPr>
          <a:lstStyle/>
          <a:p>
            <a:pPr marL="285750" indent="-285750">
              <a:buFont typeface="Wingdings" panose="05000000000000000000" pitchFamily="2" charset="2"/>
              <a:buChar char="§"/>
            </a:pPr>
            <a:r>
              <a:rPr lang="en-I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 of Morphology in Classification:-</a:t>
            </a:r>
          </a:p>
        </p:txBody>
      </p:sp>
      <p:sp>
        <p:nvSpPr>
          <p:cNvPr id="3" name="Rectangle 2">
            <a:extLst>
              <a:ext uri="{FF2B5EF4-FFF2-40B4-BE49-F238E27FC236}">
                <a16:creationId xmlns:a16="http://schemas.microsoft.com/office/drawing/2014/main" id="{FD76A79E-5B36-4AAA-9DF8-AE5477220231}"/>
              </a:ext>
            </a:extLst>
          </p:cNvPr>
          <p:cNvSpPr/>
          <p:nvPr/>
        </p:nvSpPr>
        <p:spPr>
          <a:xfrm>
            <a:off x="685800" y="555701"/>
            <a:ext cx="11201400" cy="4524315"/>
          </a:xfrm>
          <a:prstGeom prst="rect">
            <a:avLst/>
          </a:prstGeom>
        </p:spPr>
        <p:txBody>
          <a:bodyPr wrap="square">
            <a:spAutoFit/>
          </a:bodyPr>
          <a:lstStyle/>
          <a:p>
            <a:pPr marL="285750" indent="-285750">
              <a:buFont typeface="Wingdings" panose="05000000000000000000" pitchFamily="2" charset="2"/>
              <a:buChar char="§"/>
            </a:pP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Classification it delimitation of plant into different categories or groups and arranging them according to particular or groups and arranging them according to the particular plan or sequences in conformity with nomenclature system. </a:t>
            </a:r>
          </a:p>
          <a:p>
            <a:pPr marL="285750" indent="-285750">
              <a:buFont typeface="Wingdings" panose="05000000000000000000" pitchFamily="2" charset="2"/>
              <a:buChar char="§"/>
            </a:pPr>
            <a:endPar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system of classification has several rank and position from Kingdom to spaces are given below that up to variety level. Each rank is characterized by some definite distribution morphological characters. </a:t>
            </a:r>
          </a:p>
          <a:p>
            <a:pPr marL="285750" indent="-285750">
              <a:buFont typeface="Wingdings" panose="05000000000000000000" pitchFamily="2" charset="2"/>
              <a:buChar char="§"/>
            </a:pPr>
            <a:endPar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entire structure of classification is based on foundation of morphology in addition information from their other disciplines of Botany is also now used for the purpose of classification example physiology, genitive, embryology etc. </a:t>
            </a:r>
          </a:p>
          <a:p>
            <a:pPr marL="285750" indent="-285750">
              <a:buFont typeface="Wingdings" panose="05000000000000000000" pitchFamily="2" charset="2"/>
              <a:buChar char="§"/>
            </a:pP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Integral studies particularly for the purpose of delimiting different groups of plant of any rank solving taxonomic problem many morphological characters have been found to be very useful. </a:t>
            </a:r>
          </a:p>
          <a:p>
            <a:pPr marL="285750" indent="-285750">
              <a:buFont typeface="Wingdings" panose="05000000000000000000" pitchFamily="2" charset="2"/>
              <a:buChar char="§"/>
            </a:pPr>
            <a:endPar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 for logical character used in classification only characters in the </a:t>
            </a:r>
            <a:r>
              <a:rPr lang="en-IN"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dalbergia</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IN"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Cassia</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tricome in </a:t>
            </a:r>
            <a:r>
              <a:rPr lang="en-IN"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parthenium</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stomatal Morphology, epidermal character</a:t>
            </a:r>
          </a:p>
          <a:p>
            <a:pPr marL="285750" indent="-285750">
              <a:buFont typeface="Wingdings" panose="05000000000000000000" pitchFamily="2" charset="2"/>
              <a:buChar char="§"/>
            </a:pPr>
            <a:endPar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06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DE658E-9455-4C9A-99B5-7427A6A62ED8}"/>
              </a:ext>
            </a:extLst>
          </p:cNvPr>
          <p:cNvSpPr/>
          <p:nvPr/>
        </p:nvSpPr>
        <p:spPr>
          <a:xfrm>
            <a:off x="228600" y="228601"/>
            <a:ext cx="11658600" cy="6524863"/>
          </a:xfrm>
          <a:prstGeom prst="rect">
            <a:avLst/>
          </a:prstGeom>
        </p:spPr>
        <p:txBody>
          <a:bodyPr wrap="square">
            <a:spAutoFit/>
          </a:bodyPr>
          <a:lstStyle/>
          <a:p>
            <a:pPr marL="285750" indent="-285750" algn="just">
              <a:buFont typeface="Wingdings" panose="05000000000000000000" pitchFamily="2" charset="2"/>
              <a:buChar char="§"/>
            </a:pPr>
            <a:r>
              <a:rPr lang="en-IN" sz="2200" b="1" dirty="0">
                <a:solidFill>
                  <a:srgbClr val="FF0000"/>
                </a:solidFill>
                <a:latin typeface="Times New Roman" panose="02020603050405020304" pitchFamily="18" charset="0"/>
                <a:cs typeface="Times New Roman" panose="02020603050405020304" pitchFamily="18" charset="0"/>
              </a:rPr>
              <a:t>IMPORTANCE OF MORPHOLOGYIN PLANT BREEDING</a:t>
            </a:r>
            <a:r>
              <a:rPr lang="en-IN" sz="2200" b="1" dirty="0">
                <a:latin typeface="Times New Roman" panose="02020603050405020304" pitchFamily="18" charset="0"/>
                <a:cs typeface="Times New Roman" panose="02020603050405020304" pitchFamily="18" charset="0"/>
              </a:rPr>
              <a:t>: Plant breeding is the science of improvement of plants of economic value. It is mainly concerned with development of varieties with superior quality. The application of genetic analysis a development of plant lines better suited for human purposes is called plant breeding. </a:t>
            </a:r>
          </a:p>
          <a:p>
            <a:pPr marL="285750" indent="-285750" algn="just">
              <a:buFont typeface="Wingdings" panose="05000000000000000000" pitchFamily="2" charset="2"/>
              <a:buChar char="§"/>
            </a:pPr>
            <a:r>
              <a:rPr lang="en-IN" sz="2200" b="1" dirty="0">
                <a:latin typeface="Times New Roman" panose="02020603050405020304" pitchFamily="18" charset="0"/>
                <a:cs typeface="Times New Roman" panose="02020603050405020304" pitchFamily="18" charset="0"/>
              </a:rPr>
              <a:t>The plant morphology has importance in plant breeding as below . </a:t>
            </a:r>
          </a:p>
          <a:p>
            <a:pPr marL="285750" indent="-285750" algn="just">
              <a:buFont typeface="Wingdings" panose="05000000000000000000" pitchFamily="2" charset="2"/>
              <a:buChar char="§"/>
            </a:pPr>
            <a:r>
              <a:rPr lang="en-IN" sz="2200" b="1" dirty="0">
                <a:latin typeface="Times New Roman" panose="02020603050405020304" pitchFamily="18" charset="0"/>
                <a:cs typeface="Times New Roman" panose="02020603050405020304" pitchFamily="18" charset="0"/>
              </a:rPr>
              <a:t>1.The principles of plant breeding are based on heredity of plants. Plant breeder generally relies on the morphological phenotypic trait for selecting a desirable character that appears in a plant or variety after breeding experiment .Thus he should be competent enough and conversant with the morphological terms. </a:t>
            </a:r>
          </a:p>
          <a:p>
            <a:pPr marL="285750" indent="-285750" algn="just">
              <a:buFont typeface="Wingdings" panose="05000000000000000000" pitchFamily="2" charset="2"/>
              <a:buChar char="§"/>
            </a:pPr>
            <a:r>
              <a:rPr lang="en-IN" sz="2200" b="1" dirty="0">
                <a:latin typeface="Times New Roman" panose="02020603050405020304" pitchFamily="18" charset="0"/>
                <a:cs typeface="Times New Roman" panose="02020603050405020304" pitchFamily="18" charset="0"/>
              </a:rPr>
              <a:t>2. The breeder should also have the knowledge of cytomorphology of the plant e.g. polyploidy, Chromosome morphology etc. If the breeding programme involves selection of somatic venations from tissue culture experiments then morphological knowledge becomes essential. </a:t>
            </a:r>
          </a:p>
          <a:p>
            <a:pPr marL="285750" indent="-285750" algn="just">
              <a:buFont typeface="Wingdings" panose="05000000000000000000" pitchFamily="2" charset="2"/>
              <a:buChar char="§"/>
            </a:pPr>
            <a:r>
              <a:rPr lang="en-IN" sz="2200" b="1" dirty="0">
                <a:latin typeface="Times New Roman" panose="02020603050405020304" pitchFamily="18" charset="0"/>
                <a:cs typeface="Times New Roman" panose="02020603050405020304" pitchFamily="18" charset="0"/>
              </a:rPr>
              <a:t>3. Before starting the breeding experiment a breeder should have knowledge of floral morphology. To understand the hereditary apparatus of a plant correct knowledge of reproduction, and breeding systems that exist in plants is highly essential. There are two breeding systems in plants amphimixis and apomixis. </a:t>
            </a:r>
          </a:p>
          <a:p>
            <a:pPr marL="285750" indent="-285750" algn="just">
              <a:buFont typeface="Wingdings" panose="05000000000000000000" pitchFamily="2" charset="2"/>
              <a:buChar char="§"/>
            </a:pPr>
            <a:r>
              <a:rPr lang="en-IN" sz="2200" b="1" dirty="0">
                <a:latin typeface="Times New Roman" panose="02020603050405020304" pitchFamily="18" charset="0"/>
                <a:cs typeface="Times New Roman" panose="02020603050405020304" pitchFamily="18" charset="0"/>
              </a:rPr>
              <a:t>4. Amphimixis :In this type. The plant reproduces sexually. This is the normal method of reproduction some plants are self-pollinated or autogenous. In these plants, the pollens {tom anther of same flower get transferred to the receptive stigma of the same flower.</a:t>
            </a:r>
          </a:p>
        </p:txBody>
      </p:sp>
    </p:spTree>
    <p:extLst>
      <p:ext uri="{BB962C8B-B14F-4D97-AF65-F5344CB8AC3E}">
        <p14:creationId xmlns:p14="http://schemas.microsoft.com/office/powerpoint/2010/main" val="2450621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949</TotalTime>
  <Words>1448</Words>
  <Application>Microsoft Office PowerPoint</Application>
  <PresentationFormat>Widescreen</PresentationFormat>
  <Paragraphs>75</Paragraphs>
  <Slides>10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Bodoni MT Black</vt:lpstr>
      <vt:lpstr>Calibri</vt:lpstr>
      <vt:lpstr>Carlito</vt:lpstr>
      <vt:lpstr>Century Gothic</vt:lpstr>
      <vt:lpstr>Franklin Gothic Heavy</vt:lpstr>
      <vt:lpstr>Garamond</vt:lpstr>
      <vt:lpstr>Times New Roman</vt:lpstr>
      <vt:lpstr>Verdana</vt:lpstr>
      <vt:lpstr>Wingdings</vt:lpstr>
      <vt:lpstr>Organic</vt:lpstr>
      <vt:lpstr>Savon</vt:lpstr>
      <vt:lpstr>PowerPoint Presentation</vt:lpstr>
      <vt:lpstr>PowerPoint Presentation</vt:lpstr>
      <vt:lpstr>What is Plant Morphology, and type</vt:lpstr>
      <vt:lpstr>Types of Morphology</vt:lpstr>
      <vt:lpstr>Types of Morphology</vt:lpstr>
      <vt:lpstr>Types of Morphology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BOTANY</dc:creator>
  <cp:lastModifiedBy>Department</cp:lastModifiedBy>
  <cp:revision>77</cp:revision>
  <dcterms:created xsi:type="dcterms:W3CDTF">2020-09-04T04:27:47Z</dcterms:created>
  <dcterms:modified xsi:type="dcterms:W3CDTF">2020-10-01T04:04:28Z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2020-07-29T00:00:00Z</vt:filetime>
  </property>
  <property fmtid="{D5CDD505-2E9C-101B-9397-08002B2CF9AE}" pid="3" name="Creator">
    <vt:lpwstr>Microsoft® PowerPoint® 2016</vt:lpwstr>
  </property>
  <property fmtid="{D5CDD505-2E9C-101B-9397-08002B2CF9AE}" pid="4" name="LastSaved">
    <vt:filetime>2020-09-04T00:00:00Z</vt:filetime>
  </property>
</Properties>
</file>